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97A88-B95B-4BC4-BEFA-863F440B49CA}" v="16" dt="2026-06-02T08:02:01.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527" autoAdjust="0"/>
  </p:normalViewPr>
  <p:slideViewPr>
    <p:cSldViewPr snapToGrid="0" snapToObjects="1">
      <p:cViewPr varScale="1">
        <p:scale>
          <a:sx n="65" d="100"/>
          <a:sy n="65"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MM turnover</c:v>
                </c:pt>
              </c:strCache>
            </c:strRef>
          </c:tx>
          <c:spPr>
            <a:solidFill>
              <a:srgbClr val="8BC341"/>
            </a:solidFill>
            <a:effectLst/>
          </c:spPr>
          <c:invertIfNegative val="0"/>
          <c:dLbls>
            <c:numFmt formatCode="#,##0" sourceLinked="0"/>
            <c:spPr>
              <a:noFill/>
              <a:ln>
                <a:noFill/>
              </a:ln>
              <a:effectLst/>
            </c:spPr>
            <c:txPr>
              <a:bodyPr/>
              <a:lstStyle/>
              <a:p>
                <a:pPr>
                  <a:defRPr sz="1200" b="1" i="0" u="none" strike="noStrike">
                    <a:solidFill>
                      <a:srgbClr val="14283A"/>
                    </a:solidFill>
                    <a:latin typeface="Arial"/>
                  </a:defRPr>
                </a:pPr>
                <a:endParaRPr lang="en-K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2024</c:v>
                </c:pt>
                <c:pt idx="1">
                  <c:v>2025</c:v>
                </c:pt>
                <c:pt idx="2">
                  <c:v>2026*</c:v>
                </c:pt>
              </c:strCache>
            </c:strRef>
          </c:cat>
          <c:val>
            <c:numRef>
              <c:f>Sheet1!$B$2:$B$4</c:f>
              <c:numCache>
                <c:formatCode>General</c:formatCode>
                <c:ptCount val="3"/>
                <c:pt idx="0">
                  <c:v>72</c:v>
                </c:pt>
                <c:pt idx="1">
                  <c:v>115</c:v>
                </c:pt>
                <c:pt idx="2">
                  <c:v>205.6</c:v>
                </c:pt>
              </c:numCache>
            </c:numRef>
          </c:val>
          <c:extLst>
            <c:ext xmlns:c16="http://schemas.microsoft.com/office/drawing/2014/chart" uri="{C3380CC4-5D6E-409C-BE32-E72D297353CC}">
              <c16:uniqueId val="{00000000-AE8C-4543-A259-437F0050032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100" b="0" i="0" u="none" strike="noStrike">
                <a:solidFill>
                  <a:srgbClr val="6E7B86"/>
                </a:solidFill>
                <a:latin typeface="Calibri"/>
              </a:defRPr>
            </a:pPr>
            <a:endParaRPr lang="en-US"/>
          </a:p>
        </c:txPr>
        <c:crossAx val="2094734552"/>
        <c:crosses val="autoZero"/>
        <c:auto val="1"/>
        <c:lblAlgn val="ctr"/>
        <c:lblOffset val="100"/>
        <c:noMultiLvlLbl val="1"/>
      </c:catAx>
      <c:valAx>
        <c:axId val="2094734552"/>
        <c:scaling>
          <c:orientation val="minMax"/>
          <c:max val="240"/>
        </c:scaling>
        <c:delete val="1"/>
        <c:axPos val="l"/>
        <c:majorGridlines>
          <c:spPr>
            <a:ln w="6350" cap="flat">
              <a:solidFill>
                <a:srgbClr val="DBE3DC"/>
              </a:solidFill>
              <a:prstDash val="solid"/>
              <a:round/>
            </a:ln>
          </c:spPr>
        </c:majorGridlines>
        <c:numFmt formatCode="General" sourceLinked="0"/>
        <c:majorTickMark val="out"/>
        <c:minorTickMark val="none"/>
        <c:tickLblPos val="nextTo"/>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2024</c:v>
                </c:pt>
              </c:strCache>
            </c:strRef>
          </c:tx>
          <c:spPr>
            <a:ln w="38100" cap="flat">
              <a:solidFill>
                <a:srgbClr val="B9C2BC"/>
              </a:solidFill>
              <a:prstDash val="solid"/>
              <a:round/>
            </a:ln>
            <a:effectLst/>
          </c:spPr>
          <c:marker>
            <c:symbol val="none"/>
          </c:marker>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Sheet1!$B$2:$B$13</c:f>
              <c:numCache>
                <c:formatCode>General</c:formatCode>
                <c:ptCount val="12"/>
                <c:pt idx="0">
                  <c:v>4.9000000000000004</c:v>
                </c:pt>
                <c:pt idx="1">
                  <c:v>10.4</c:v>
                </c:pt>
                <c:pt idx="2">
                  <c:v>29.2</c:v>
                </c:pt>
                <c:pt idx="3">
                  <c:v>9.5</c:v>
                </c:pt>
                <c:pt idx="4">
                  <c:v>12.7</c:v>
                </c:pt>
                <c:pt idx="5">
                  <c:v>15.1</c:v>
                </c:pt>
                <c:pt idx="6">
                  <c:v>18.7</c:v>
                </c:pt>
                <c:pt idx="7">
                  <c:v>8.1999999999999993</c:v>
                </c:pt>
                <c:pt idx="8">
                  <c:v>20.9</c:v>
                </c:pt>
                <c:pt idx="9">
                  <c:v>21</c:v>
                </c:pt>
                <c:pt idx="10">
                  <c:v>10.7</c:v>
                </c:pt>
                <c:pt idx="11">
                  <c:v>11.3</c:v>
                </c:pt>
              </c:numCache>
            </c:numRef>
          </c:val>
          <c:smooth val="0"/>
          <c:extLst>
            <c:ext xmlns:c16="http://schemas.microsoft.com/office/drawing/2014/chart" uri="{C3380CC4-5D6E-409C-BE32-E72D297353CC}">
              <c16:uniqueId val="{00000000-0297-49D3-92A2-9D40C8B057E3}"/>
            </c:ext>
          </c:extLst>
        </c:ser>
        <c:ser>
          <c:idx val="1"/>
          <c:order val="1"/>
          <c:tx>
            <c:strRef>
              <c:f>Sheet1!$C$1</c:f>
              <c:strCache>
                <c:ptCount val="1"/>
                <c:pt idx="0">
                  <c:v>2025</c:v>
                </c:pt>
              </c:strCache>
            </c:strRef>
          </c:tx>
          <c:spPr>
            <a:ln w="38100" cap="flat">
              <a:solidFill>
                <a:srgbClr val="2C4A5E"/>
              </a:solidFill>
              <a:prstDash val="solid"/>
              <a:round/>
            </a:ln>
            <a:effectLst/>
          </c:spPr>
          <c:marker>
            <c:symbol val="none"/>
          </c:marker>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Sheet1!$C$2:$C$13</c:f>
              <c:numCache>
                <c:formatCode>General</c:formatCode>
                <c:ptCount val="12"/>
                <c:pt idx="0">
                  <c:v>14.9</c:v>
                </c:pt>
                <c:pt idx="1">
                  <c:v>3.3</c:v>
                </c:pt>
                <c:pt idx="2">
                  <c:v>11.6</c:v>
                </c:pt>
                <c:pt idx="3">
                  <c:v>0.3</c:v>
                </c:pt>
                <c:pt idx="4">
                  <c:v>0.7</c:v>
                </c:pt>
                <c:pt idx="5">
                  <c:v>3.3</c:v>
                </c:pt>
                <c:pt idx="6">
                  <c:v>10.3</c:v>
                </c:pt>
                <c:pt idx="7">
                  <c:v>11.8</c:v>
                </c:pt>
                <c:pt idx="8">
                  <c:v>44.5</c:v>
                </c:pt>
                <c:pt idx="9">
                  <c:v>31.9</c:v>
                </c:pt>
                <c:pt idx="10">
                  <c:v>63.7</c:v>
                </c:pt>
                <c:pt idx="11">
                  <c:v>53.2</c:v>
                </c:pt>
              </c:numCache>
            </c:numRef>
          </c:val>
          <c:smooth val="0"/>
          <c:extLst>
            <c:ext xmlns:c16="http://schemas.microsoft.com/office/drawing/2014/chart" uri="{C3380CC4-5D6E-409C-BE32-E72D297353CC}">
              <c16:uniqueId val="{00000001-0297-49D3-92A2-9D40C8B057E3}"/>
            </c:ext>
          </c:extLst>
        </c:ser>
        <c:ser>
          <c:idx val="2"/>
          <c:order val="2"/>
          <c:tx>
            <c:strRef>
              <c:f>Sheet1!$D$1</c:f>
              <c:strCache>
                <c:ptCount val="1"/>
                <c:pt idx="0">
                  <c:v>2026</c:v>
                </c:pt>
              </c:strCache>
            </c:strRef>
          </c:tx>
          <c:spPr>
            <a:ln w="38100" cap="flat">
              <a:solidFill>
                <a:srgbClr val="8BC341"/>
              </a:solidFill>
              <a:prstDash val="solid"/>
              <a:round/>
            </a:ln>
            <a:effectLst/>
          </c:spPr>
          <c:marker>
            <c:symbol val="none"/>
          </c:marker>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Sheet1!$D$2:$D$13</c:f>
              <c:numCache>
                <c:formatCode>General</c:formatCode>
                <c:ptCount val="12"/>
                <c:pt idx="0">
                  <c:v>47.4</c:v>
                </c:pt>
                <c:pt idx="1">
                  <c:v>140.9</c:v>
                </c:pt>
                <c:pt idx="2">
                  <c:v>129.30000000000001</c:v>
                </c:pt>
                <c:pt idx="3">
                  <c:v>86.8</c:v>
                </c:pt>
                <c:pt idx="4">
                  <c:v>43.9</c:v>
                </c:pt>
              </c:numCache>
            </c:numRef>
          </c:val>
          <c:smooth val="0"/>
          <c:extLst>
            <c:ext xmlns:c16="http://schemas.microsoft.com/office/drawing/2014/chart" uri="{C3380CC4-5D6E-409C-BE32-E72D297353CC}">
              <c16:uniqueId val="{00000002-0297-49D3-92A2-9D40C8B057E3}"/>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6E7B86"/>
                </a:solidFill>
                <a:latin typeface="Calibri"/>
              </a:defRPr>
            </a:pPr>
            <a:endParaRPr lang="en-US"/>
          </a:p>
        </c:txPr>
        <c:crossAx val="2094734552"/>
        <c:crosses val="autoZero"/>
        <c:auto val="1"/>
        <c:lblAlgn val="ctr"/>
        <c:lblOffset val="100"/>
        <c:noMultiLvlLbl val="1"/>
      </c:catAx>
      <c:valAx>
        <c:axId val="2094734552"/>
        <c:scaling>
          <c:orientation val="minMax"/>
        </c:scaling>
        <c:delete val="0"/>
        <c:axPos val="l"/>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6E7B86"/>
                </a:solidFill>
                <a:latin typeface="Calibri"/>
              </a:defRPr>
            </a:pPr>
            <a:endParaRPr lang="en-US"/>
          </a:p>
        </c:txPr>
        <c:crossAx val="2094734554"/>
        <c:crosses val="autoZero"/>
        <c:crossBetween val="between"/>
      </c:valAx>
      <c:spPr>
        <a:noFill/>
        <a:ln>
          <a:noFill/>
        </a:ln>
        <a:effectLst/>
      </c:spPr>
    </c:plotArea>
    <c:legend>
      <c:legendPos val="t"/>
      <c:overlay val="0"/>
      <c:txPr>
        <a:bodyPr/>
        <a:lstStyle/>
        <a:p>
          <a:pPr>
            <a:defRPr sz="1100">
              <a:solidFill>
                <a:srgbClr val="23323F"/>
              </a:solidFill>
              <a:latin typeface="Calibri"/>
              <a:cs typeface="Calibri"/>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2024</c:v>
                </c:pt>
              </c:strCache>
            </c:strRef>
          </c:tx>
          <c:spPr>
            <a:solidFill>
              <a:srgbClr val="B9C2BC"/>
            </a:solidFill>
            <a:effectLst/>
          </c:spPr>
          <c:invertIfNegative val="0"/>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Sheet1!$B$2:$B$13</c:f>
              <c:numCache>
                <c:formatCode>General</c:formatCode>
                <c:ptCount val="12"/>
                <c:pt idx="0">
                  <c:v>446</c:v>
                </c:pt>
                <c:pt idx="1">
                  <c:v>654</c:v>
                </c:pt>
                <c:pt idx="2">
                  <c:v>2532</c:v>
                </c:pt>
                <c:pt idx="3">
                  <c:v>890</c:v>
                </c:pt>
                <c:pt idx="4">
                  <c:v>1002</c:v>
                </c:pt>
                <c:pt idx="5">
                  <c:v>1164</c:v>
                </c:pt>
                <c:pt idx="6">
                  <c:v>1470</c:v>
                </c:pt>
                <c:pt idx="7">
                  <c:v>798</c:v>
                </c:pt>
                <c:pt idx="8">
                  <c:v>1280</c:v>
                </c:pt>
                <c:pt idx="9">
                  <c:v>1530</c:v>
                </c:pt>
                <c:pt idx="10">
                  <c:v>830</c:v>
                </c:pt>
                <c:pt idx="11">
                  <c:v>770</c:v>
                </c:pt>
              </c:numCache>
            </c:numRef>
          </c:val>
          <c:extLst>
            <c:ext xmlns:c16="http://schemas.microsoft.com/office/drawing/2014/chart" uri="{C3380CC4-5D6E-409C-BE32-E72D297353CC}">
              <c16:uniqueId val="{00000000-A710-47D1-B8F9-88C6C9B2EE07}"/>
            </c:ext>
          </c:extLst>
        </c:ser>
        <c:ser>
          <c:idx val="1"/>
          <c:order val="1"/>
          <c:tx>
            <c:strRef>
              <c:f>Sheet1!$C$1</c:f>
              <c:strCache>
                <c:ptCount val="1"/>
                <c:pt idx="0">
                  <c:v>2025</c:v>
                </c:pt>
              </c:strCache>
            </c:strRef>
          </c:tx>
          <c:spPr>
            <a:solidFill>
              <a:srgbClr val="2C4A5E"/>
            </a:solidFill>
            <a:effectLst/>
          </c:spPr>
          <c:invertIfNegative val="0"/>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Sheet1!$C$2:$C$13</c:f>
              <c:numCache>
                <c:formatCode>General</c:formatCode>
                <c:ptCount val="12"/>
                <c:pt idx="0">
                  <c:v>902</c:v>
                </c:pt>
                <c:pt idx="1">
                  <c:v>162</c:v>
                </c:pt>
                <c:pt idx="2">
                  <c:v>776</c:v>
                </c:pt>
                <c:pt idx="3">
                  <c:v>32</c:v>
                </c:pt>
                <c:pt idx="4">
                  <c:v>44</c:v>
                </c:pt>
                <c:pt idx="5">
                  <c:v>316</c:v>
                </c:pt>
                <c:pt idx="6">
                  <c:v>744</c:v>
                </c:pt>
                <c:pt idx="7">
                  <c:v>1952</c:v>
                </c:pt>
                <c:pt idx="8">
                  <c:v>4550</c:v>
                </c:pt>
                <c:pt idx="9">
                  <c:v>35380</c:v>
                </c:pt>
                <c:pt idx="10">
                  <c:v>34372</c:v>
                </c:pt>
                <c:pt idx="11">
                  <c:v>27436</c:v>
                </c:pt>
              </c:numCache>
            </c:numRef>
          </c:val>
          <c:extLst>
            <c:ext xmlns:c16="http://schemas.microsoft.com/office/drawing/2014/chart" uri="{C3380CC4-5D6E-409C-BE32-E72D297353CC}">
              <c16:uniqueId val="{00000001-A710-47D1-B8F9-88C6C9B2EE07}"/>
            </c:ext>
          </c:extLst>
        </c:ser>
        <c:ser>
          <c:idx val="2"/>
          <c:order val="2"/>
          <c:tx>
            <c:strRef>
              <c:f>Sheet1!$D$1</c:f>
              <c:strCache>
                <c:ptCount val="1"/>
                <c:pt idx="0">
                  <c:v>2026</c:v>
                </c:pt>
              </c:strCache>
            </c:strRef>
          </c:tx>
          <c:spPr>
            <a:solidFill>
              <a:srgbClr val="8BC341"/>
            </a:solidFill>
            <a:effectLst/>
          </c:spPr>
          <c:invertIfNegative val="0"/>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Sheet1!$D$2:$D$13</c:f>
              <c:numCache>
                <c:formatCode>General</c:formatCode>
                <c:ptCount val="12"/>
                <c:pt idx="0">
                  <c:v>28466</c:v>
                </c:pt>
                <c:pt idx="1">
                  <c:v>80500</c:v>
                </c:pt>
                <c:pt idx="2">
                  <c:v>47730</c:v>
                </c:pt>
                <c:pt idx="3">
                  <c:v>39668</c:v>
                </c:pt>
                <c:pt idx="4">
                  <c:v>22536</c:v>
                </c:pt>
              </c:numCache>
            </c:numRef>
          </c:val>
          <c:extLst>
            <c:ext xmlns:c16="http://schemas.microsoft.com/office/drawing/2014/chart" uri="{C3380CC4-5D6E-409C-BE32-E72D297353CC}">
              <c16:uniqueId val="{00000002-A710-47D1-B8F9-88C6C9B2EE07}"/>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6E7B86"/>
                </a:solidFill>
                <a:latin typeface="Calibri"/>
              </a:defRPr>
            </a:pPr>
            <a:endParaRPr lang="en-US"/>
          </a:p>
        </c:txPr>
        <c:crossAx val="2094734552"/>
        <c:crosses val="autoZero"/>
        <c:auto val="1"/>
        <c:lblAlgn val="ctr"/>
        <c:lblOffset val="100"/>
        <c:noMultiLvlLbl val="1"/>
      </c:catAx>
      <c:valAx>
        <c:axId val="2094734552"/>
        <c:scaling>
          <c:orientation val="minMax"/>
        </c:scaling>
        <c:delete val="0"/>
        <c:axPos val="l"/>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6E7B86"/>
                </a:solidFill>
                <a:latin typeface="Calibri"/>
              </a:defRPr>
            </a:pPr>
            <a:endParaRPr lang="en-US"/>
          </a:p>
        </c:txPr>
        <c:crossAx val="2094734554"/>
        <c:crosses val="autoZero"/>
        <c:crossBetween val="between"/>
      </c:valAx>
      <c:spPr>
        <a:noFill/>
        <a:ln>
          <a:noFill/>
        </a:ln>
        <a:effectLst/>
      </c:spPr>
    </c:plotArea>
    <c:legend>
      <c:legendPos val="t"/>
      <c:overlay val="0"/>
      <c:txPr>
        <a:bodyPr/>
        <a:lstStyle/>
        <a:p>
          <a:pPr>
            <a:defRPr sz="1100">
              <a:solidFill>
                <a:srgbClr val="23323F"/>
              </a:solidFill>
              <a:latin typeface="Calibri"/>
              <a:cs typeface="Calibri"/>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pt idx="0">
                  <c:v>Turnover share</c:v>
                </c:pt>
              </c:strCache>
            </c:strRef>
          </c:tx>
          <c:spPr>
            <a:solidFill>
              <a:schemeClr val="accent1"/>
            </a:solidFill>
            <a:ln w="9525" cap="flat">
              <a:solidFill>
                <a:srgbClr val="F9F9F9"/>
              </a:solidFill>
              <a:prstDash val="solid"/>
              <a:round/>
            </a:ln>
            <a:effectLst/>
          </c:spPr>
          <c:dPt>
            <c:idx val="0"/>
            <c:bubble3D val="0"/>
            <c:spPr>
              <a:solidFill>
                <a:srgbClr val="2C4A5E"/>
              </a:solidFill>
              <a:effectLst/>
            </c:spPr>
            <c:extLst>
              <c:ext xmlns:c16="http://schemas.microsoft.com/office/drawing/2014/chart" uri="{C3380CC4-5D6E-409C-BE32-E72D297353CC}">
                <c16:uniqueId val="{00000001-0CBE-4633-8F9C-43CCAE0D1951}"/>
              </c:ext>
            </c:extLst>
          </c:dPt>
          <c:dPt>
            <c:idx val="1"/>
            <c:bubble3D val="0"/>
            <c:spPr>
              <a:solidFill>
                <a:srgbClr val="8BC341"/>
              </a:solidFill>
              <a:effectLst/>
            </c:spPr>
            <c:extLst>
              <c:ext xmlns:c16="http://schemas.microsoft.com/office/drawing/2014/chart" uri="{C3380CC4-5D6E-409C-BE32-E72D297353CC}">
                <c16:uniqueId val="{00000003-0CBE-4633-8F9C-43CCAE0D1951}"/>
              </c:ext>
            </c:extLst>
          </c:dPt>
          <c:dLbls>
            <c:dLbl>
              <c:idx val="0"/>
              <c:numFmt formatCode="0%" sourceLinked="0"/>
              <c:spPr/>
              <c:txPr>
                <a:bodyPr/>
                <a:lstStyle/>
                <a:p>
                  <a:pPr>
                    <a:defRPr sz="1200" b="1" i="0" u="none" strike="noStrike">
                      <a:solidFill>
                        <a:srgbClr val="FFFFFF"/>
                      </a:solidFill>
                      <a:latin typeface="Arial"/>
                    </a:defRPr>
                  </a:pPr>
                  <a:endParaRPr lang="en-K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BE-4633-8F9C-43CCAE0D1951}"/>
                </c:ext>
              </c:extLst>
            </c:dLbl>
            <c:dLbl>
              <c:idx val="1"/>
              <c:numFmt formatCode="0%" sourceLinked="0"/>
              <c:spPr/>
              <c:txPr>
                <a:bodyPr/>
                <a:lstStyle/>
                <a:p>
                  <a:pPr>
                    <a:defRPr sz="1200" b="1" i="0" u="none" strike="noStrike">
                      <a:solidFill>
                        <a:srgbClr val="FFFFFF"/>
                      </a:solidFill>
                      <a:latin typeface="Arial"/>
                    </a:defRPr>
                  </a:pPr>
                  <a:endParaRPr lang="en-K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BE-4633-8F9C-43CCAE0D1951}"/>
                </c:ext>
              </c:extLst>
            </c:dLbl>
            <c:numFmt formatCode="0%" sourceLinked="0"/>
            <c:spPr>
              <a:noFill/>
              <a:ln>
                <a:noFill/>
              </a:ln>
              <a:effectLst/>
            </c:spPr>
            <c:txPr>
              <a:bodyPr/>
              <a:lstStyle/>
              <a:p>
                <a:pPr>
                  <a:defRPr sz="1800" b="1" i="0" u="none" strike="noStrike">
                    <a:solidFill>
                      <a:srgbClr val="000000"/>
                    </a:solidFill>
                    <a:latin typeface="Arial"/>
                  </a:defRPr>
                </a:pPr>
                <a:endParaRPr lang="en-KE"/>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Market makers</c:v>
                </c:pt>
                <c:pt idx="1">
                  <c:v>Other members / clients</c:v>
                </c:pt>
              </c:strCache>
            </c:strRef>
          </c:cat>
          <c:val>
            <c:numRef>
              <c:f>Sheet1!$B$2:$B$3</c:f>
              <c:numCache>
                <c:formatCode>General</c:formatCode>
                <c:ptCount val="2"/>
                <c:pt idx="0">
                  <c:v>98.8</c:v>
                </c:pt>
                <c:pt idx="1">
                  <c:v>1.2</c:v>
                </c:pt>
              </c:numCache>
            </c:numRef>
          </c:val>
          <c:extLst>
            <c:ext xmlns:c16="http://schemas.microsoft.com/office/drawing/2014/chart" uri="{C3380CC4-5D6E-409C-BE32-E72D297353CC}">
              <c16:uniqueId val="{00000004-0CBE-4633-8F9C-43CCAE0D1951}"/>
            </c:ext>
          </c:extLst>
        </c:ser>
        <c:dLbls>
          <c:showLegendKey val="0"/>
          <c:showVal val="0"/>
          <c:showCatName val="0"/>
          <c:showSerName val="0"/>
          <c:showPercent val="0"/>
          <c:showBubbleSize val="0"/>
          <c:showLeaderLines val="0"/>
        </c:dLbls>
        <c:firstSliceAng val="0"/>
        <c:holeSize val="58"/>
      </c:doughnutChart>
      <c:spPr>
        <a:noFill/>
        <a:ln>
          <a:noFill/>
        </a:ln>
        <a:effectLst/>
      </c:spPr>
    </c:plotArea>
    <c:legend>
      <c:legendPos val="b"/>
      <c:overlay val="0"/>
      <c:txPr>
        <a:bodyPr/>
        <a:lstStyle/>
        <a:p>
          <a:pPr>
            <a:defRPr sz="1100">
              <a:solidFill>
                <a:srgbClr val="23323F"/>
              </a:solidFill>
              <a:latin typeface="Calibri"/>
              <a:cs typeface="Calibri"/>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41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1 - turnover. The line chart compares monthly single-leg turnover across 2024, 2025 and 2026. The shape is the message: turnover was flat-to-low through 2024 and most of 2025, then inflected sharply from late 2025 as the reforms compounded. The stat cards quantify it: the first five months of 2026 (KES 448M) already exceed all of 2024 (KES 170M) by 2.6 times, and annualised that is roughly a KES 1.1B run-rate, about six times 2024. The language is deliberately "following the reforms" rather than "because of" - this is a correlation in time, not a controlled experiment.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2 - participation. Contracts traded per month is the cleaner proxy for retail footprint, because the contracts are now smaller, so more of them trade for the same notional. The 2026 bars dwarf prior years: 218,900 contracts in five months versus 13,366 in all of 2024, about sixteen times, and the peak month rose from 2,532 contracts (March 2024) to 80,500 (February 2026). On accounts, the claim is deliberately measured: new accounts grew 44% (from 63 to 91) and 2026 is on a similar pace, but from a small base - so the strong evidence is in the contract-count and turnover, not in account numbers.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3 - market structure, and the honest read. The doughnut shows that about 99% of 2026 turnover comes from market makers, with direct retail and other-member volume still around 1%. Average daily turnover is up about 31 times (from KES 224K to KES 7.0M), and the settlement guarantee fund still covers daily risk comfortably (9-14 times), so the growth has not come at the expense of safety. The honest read states plainly that the surge is liquidity-provider-led by design - depth comes first - and that retail accounts and direct retail volume are still growing from a small base. Converting that depth into a broad retail order book is explicitly named as the work of the next phase, rather than claimed as already achieved.</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 the synthesis. Four generalisable takeaways: sequence the reforms (shrink the ticket first, then fund the liquidity to fill it); meet retail where it already is (in Kenya that means mobile money, so M-Pesa is the on-ramp rather than an optional add-on); educate before you activate (Soko Play builds confidence before funded trading); and be honest about the base (depth is in place, but broad retail conversion is the next milestone, not a finished result). The banner condenses the whole argument: reform the product, fund the liquidity, ride the rails people already use - then convert.</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slide. It thanks the audience and invites questions. By design it leaves the deck on a candid footing rather than a triumphant one: the growth is real and safe, but it is currently market-maker-led, and two pieces of evidence remain open - the actual size of the market-making fund before and after, and concrete Zidii Trader and Soko Play activation metrics. Those are the natural questions an informed audience will ask, and the deck's honesty about them is intended as a strength.</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lays out the argument in four moves: the starting point (what the market looked like before), the four reforms themselves, the impact visible in the data, and an honest read of what that data does and does not prove. The fourth item is included on purpose: the deck is not just a growth story, it explicitly separates correlation from proven cause, which is what makes the case credible to a market-regulator audience.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baseline - the "before" state. NSE NEXT is the derivatives segment of the Nairobi Securities Exchange and East Africa's first exchange-traded futures market, listing single-stock futures and an equity index future. The point of the slide is that by 2024 the market was technically sound - pricing, clearing and settlement all worked - but activity was thin and concentrated in a handful of institutional members. The four figures quantify that: KES 170M of turnover for the entire year, 13,366 contracts, roughly 491 accounts (mostly individuals, but a very small base), and about 98% of turnover coming from a few members. The underlying diagnosis is that the contract was too big and too hard to access for an ordinary Kenyan investor - which is what the four reforms were designed to fix.</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 introducing the reform package. The framing is that the four reforms were not random initiatives but a coordinated set, each removing a different barrier between retail investors and the futures market: the size of the contract, the depth of the market, the means of access, and the confidence to participate.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1 - contract size. Standard contract sizes were reduced tenfold: lower-priced stocks moved from 1,000 to 100 shares per contract, and higher-priced stocks from 100 to 10. The worked example (Safaricom) shows the notional value of a single contract falling from about KES 25,000 to about KES 2,500 - roughly 90% less capital to hold one position. The "why it matters" point is that the same total notional now trades as ten smaller contracts, which lets retail investors size positions finely and brings the ticket price within reach. The figures are indicative at illustrative share prices, and the equity index future (N25I) was left unchanged.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2 - the market-making fund. A smaller contract only helps if there is someone to trade against, so NSE expanded the capital behind its market-making programme to keep firm quotes continuously on screen. The chart shows market-making-programme turnover roughly tripling, from about KES 72M in 2024 to about KES 206M in 2026 (a partial year), with the programme's share of turnover rising from 42% to 48%. The takeaway is that designated market makers now underwrite most on-screen liquidity - the depth a retail order needs to fill at a fair price. This is also the reason most turnover is currently market-maker-driven: depth was built first, by design. (The actual fund size, before and after, is not yet in the deck and would be the strongest single proof point.)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3 - Zidii Trader, with the M-Pesa context an international audience needs. M-Pesa, launched by Safaricom in 2007, is Kenya's mobile-money network: it lets people send, receive, pay and save from any phone with no bank account, it is used by the large majority of Kenyan adults, and it moves transaction value worth a very large share of the economy. For most Kenyans, money moves through M-Pesa rather than a bank - so the single largest on-ramp to retail finance in Kenya is mobile money. Zidii Trader is NSE NEXT's mobile-first gateway that connects the futures market to that on-ramp: it replaces the old "open a bank account, then a broker account" route with onboarding and funding straight from a phone. The right-hand column lists the specific frictions it removes - the bank-account barrier, broker paperwork, and the perception that futures are "not for me."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4 - Soko Play. This is a gamified activation campaign, anchored by the NSE Investment Challenge, designed to convert curiosity into confident participation. The three stages explain the funnel: Attract (social content and a public challenge bring a wide audience in), Teach (simulated trading, leaderboards and prizes build skill and habit with no real-money risk), and Convert (confident players graduate to funded accounts on Zidii Trader). The idea is that education and activation are a single pipeline rather than separate marketing efforts.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 introducing the impact section. It signals the shift from "what we did" to "what happened," and frames the next three slides: following the reform package, every measure of market activity stepped up sharply. The honest framing - growth shown first, then explained - is set up here.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image" Target="../media/image7.png"/><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image" Target="../media/image7.png"/><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image" Target="../media/image7.png"/><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6.jpg"/><Relationship Id="rId4" Type="http://schemas.openxmlformats.org/officeDocument/2006/relationships/image" Target="../media/image7.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6.jp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image" Target="../media/image21.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assets/skyline.png"/>
          <p:cNvPicPr>
            <a:picLocks noChangeAspect="1"/>
          </p:cNvPicPr>
          <p:nvPr/>
        </p:nvPicPr>
        <p:blipFill>
          <a:blip r:embed="rId3"/>
          <a:srcRect/>
          <a:stretch/>
        </p:blipFill>
        <p:spPr>
          <a:xfrm>
            <a:off x="0" y="0"/>
            <a:ext cx="12161520" cy="6858000"/>
          </a:xfrm>
          <a:prstGeom prst="rect">
            <a:avLst/>
          </a:prstGeom>
        </p:spPr>
      </p:pic>
      <p:pic>
        <p:nvPicPr>
          <p:cNvPr id="3" name="Image 1" descr="assets/afm_logo.png"/>
          <p:cNvPicPr>
            <a:picLocks noChangeAspect="1"/>
          </p:cNvPicPr>
          <p:nvPr/>
        </p:nvPicPr>
        <p:blipFill>
          <a:blip r:embed="rId4"/>
          <a:stretch>
            <a:fillRect/>
          </a:stretch>
        </p:blipFill>
        <p:spPr>
          <a:xfrm>
            <a:off x="640080" y="502920"/>
            <a:ext cx="1783080" cy="484632"/>
          </a:xfrm>
          <a:prstGeom prst="rect">
            <a:avLst/>
          </a:prstGeom>
        </p:spPr>
      </p:pic>
      <p:pic>
        <p:nvPicPr>
          <p:cNvPr id="4" name="Image 2" descr="assets/annual_conf.png"/>
          <p:cNvPicPr>
            <a:picLocks noChangeAspect="1"/>
          </p:cNvPicPr>
          <p:nvPr/>
        </p:nvPicPr>
        <p:blipFill>
          <a:blip r:embed="rId5"/>
          <a:stretch>
            <a:fillRect/>
          </a:stretch>
        </p:blipFill>
        <p:spPr>
          <a:xfrm>
            <a:off x="3794760" y="528708"/>
            <a:ext cx="4572000" cy="448056"/>
          </a:xfrm>
          <a:prstGeom prst="rect">
            <a:avLst/>
          </a:prstGeom>
        </p:spPr>
      </p:pic>
      <p:sp>
        <p:nvSpPr>
          <p:cNvPr id="5" name="Text 0"/>
          <p:cNvSpPr/>
          <p:nvPr/>
        </p:nvSpPr>
        <p:spPr>
          <a:xfrm>
            <a:off x="685800" y="2148840"/>
            <a:ext cx="6400800" cy="320040"/>
          </a:xfrm>
          <a:prstGeom prst="rect">
            <a:avLst/>
          </a:prstGeom>
          <a:noFill/>
          <a:ln/>
        </p:spPr>
        <p:txBody>
          <a:bodyPr wrap="square" lIns="0" tIns="0" rIns="0" bIns="0" rtlCol="0" anchor="ctr"/>
          <a:lstStyle/>
          <a:p>
            <a:pPr marL="0" indent="0">
              <a:buNone/>
            </a:pPr>
            <a:r>
              <a:rPr lang="en-US" sz="1400" b="1" kern="0" spc="300" dirty="0">
                <a:solidFill>
                  <a:schemeClr val="accent2"/>
                </a:solidFill>
                <a:latin typeface="Arial" pitchFamily="34" charset="0"/>
                <a:ea typeface="Arial" pitchFamily="34" charset="-122"/>
                <a:cs typeface="Arial" pitchFamily="34" charset="-120"/>
              </a:rPr>
              <a:t>CASE</a:t>
            </a:r>
            <a:r>
              <a:rPr lang="en-US" sz="1400" b="1" kern="0" spc="300" dirty="0">
                <a:solidFill>
                  <a:srgbClr val="EA5624"/>
                </a:solidFill>
                <a:latin typeface="Arial" pitchFamily="34" charset="0"/>
                <a:ea typeface="Arial" pitchFamily="34" charset="-122"/>
                <a:cs typeface="Arial" pitchFamily="34" charset="-120"/>
              </a:rPr>
              <a:t> STUDY</a:t>
            </a:r>
            <a:endParaRPr lang="en-US" sz="1400" dirty="0"/>
          </a:p>
        </p:txBody>
      </p:sp>
      <p:sp>
        <p:nvSpPr>
          <p:cNvPr id="6" name="Text 1"/>
          <p:cNvSpPr/>
          <p:nvPr/>
        </p:nvSpPr>
        <p:spPr>
          <a:xfrm>
            <a:off x="658368" y="2487168"/>
            <a:ext cx="7498080" cy="1463040"/>
          </a:xfrm>
          <a:prstGeom prst="rect">
            <a:avLst/>
          </a:prstGeom>
          <a:noFill/>
          <a:ln/>
        </p:spPr>
        <p:txBody>
          <a:bodyPr wrap="square" lIns="0" tIns="0" rIns="0" bIns="0" rtlCol="0" anchor="ctr"/>
          <a:lstStyle/>
          <a:p>
            <a:pPr marL="0" indent="0">
              <a:lnSpc>
                <a:spcPct val="98000"/>
              </a:lnSpc>
              <a:buNone/>
            </a:pPr>
            <a:r>
              <a:rPr lang="en-US" sz="4000" b="1" dirty="0">
                <a:solidFill>
                  <a:srgbClr val="223974"/>
                </a:solidFill>
                <a:latin typeface="Arial" pitchFamily="34" charset="0"/>
                <a:ea typeface="Arial" pitchFamily="34" charset="-122"/>
                <a:cs typeface="Arial" pitchFamily="34" charset="-120"/>
              </a:rPr>
              <a:t>Activating Africa’s Retail</a:t>
            </a:r>
            <a:endParaRPr lang="en-US" sz="4000" dirty="0"/>
          </a:p>
          <a:p>
            <a:pPr marL="0" indent="0">
              <a:lnSpc>
                <a:spcPct val="98000"/>
              </a:lnSpc>
              <a:buNone/>
            </a:pPr>
            <a:r>
              <a:rPr lang="en-US" sz="4000" b="1" dirty="0">
                <a:solidFill>
                  <a:srgbClr val="223974"/>
                </a:solidFill>
                <a:latin typeface="Arial" pitchFamily="34" charset="0"/>
                <a:ea typeface="Arial" pitchFamily="34" charset="-122"/>
                <a:cs typeface="Arial" pitchFamily="34" charset="-120"/>
              </a:rPr>
              <a:t>Derivatives Market</a:t>
            </a:r>
            <a:endParaRPr lang="en-US" sz="4000" dirty="0"/>
          </a:p>
        </p:txBody>
      </p:sp>
      <p:sp>
        <p:nvSpPr>
          <p:cNvPr id="8" name="Shape 3"/>
          <p:cNvSpPr/>
          <p:nvPr/>
        </p:nvSpPr>
        <p:spPr>
          <a:xfrm>
            <a:off x="676656" y="4892040"/>
            <a:ext cx="64008" cy="868680"/>
          </a:xfrm>
          <a:prstGeom prst="rect">
            <a:avLst/>
          </a:prstGeom>
          <a:solidFill>
            <a:srgbClr val="EA5624"/>
          </a:solidFill>
          <a:ln/>
        </p:spPr>
        <p:txBody>
          <a:bodyPr/>
          <a:lstStyle/>
          <a:p>
            <a:endParaRPr lang="en-KE"/>
          </a:p>
        </p:txBody>
      </p:sp>
      <p:sp>
        <p:nvSpPr>
          <p:cNvPr id="9" name="Text 4"/>
          <p:cNvSpPr/>
          <p:nvPr/>
        </p:nvSpPr>
        <p:spPr>
          <a:xfrm>
            <a:off x="868680" y="4892040"/>
            <a:ext cx="6400800" cy="868680"/>
          </a:xfrm>
          <a:prstGeom prst="rect">
            <a:avLst/>
          </a:prstGeom>
          <a:noFill/>
          <a:ln/>
        </p:spPr>
        <p:txBody>
          <a:bodyPr wrap="square" lIns="0" tIns="0" rIns="0" bIns="0" rtlCol="0" anchor="ctr"/>
          <a:lstStyle/>
          <a:p>
            <a:pPr marL="0" indent="0">
              <a:lnSpc>
                <a:spcPct val="105000"/>
              </a:lnSpc>
              <a:buNone/>
            </a:pPr>
            <a:r>
              <a:rPr lang="en-US" sz="1500" b="1" dirty="0">
                <a:solidFill>
                  <a:srgbClr val="223974"/>
                </a:solidFill>
                <a:latin typeface="Arial" pitchFamily="34" charset="0"/>
                <a:ea typeface="Arial" pitchFamily="34" charset="-122"/>
                <a:cs typeface="Arial" pitchFamily="34" charset="-120"/>
              </a:rPr>
              <a:t>Nairobi Securities Exchange (NSE)</a:t>
            </a:r>
            <a:endParaRPr lang="en-US" sz="1500" dirty="0"/>
          </a:p>
          <a:p>
            <a:pPr marL="0" indent="0">
              <a:lnSpc>
                <a:spcPct val="105000"/>
              </a:lnSpc>
              <a:buNone/>
            </a:pPr>
            <a:r>
              <a:rPr lang="en-US" sz="1250" dirty="0">
                <a:solidFill>
                  <a:srgbClr val="1C2541"/>
                </a:solidFill>
                <a:latin typeface="Calibri" pitchFamily="34" charset="0"/>
                <a:ea typeface="Calibri" pitchFamily="34" charset="-122"/>
                <a:cs typeface="Calibri" pitchFamily="34" charset="-120"/>
              </a:rPr>
              <a:t>Trading, Data &amp; Analytics Division</a:t>
            </a:r>
            <a:endParaRPr lang="en-US" sz="1500" dirty="0"/>
          </a:p>
          <a:p>
            <a:pPr marL="0" indent="0">
              <a:lnSpc>
                <a:spcPct val="105000"/>
              </a:lnSpc>
              <a:buNone/>
            </a:pPr>
            <a:r>
              <a:rPr lang="en-US" sz="1250" dirty="0">
                <a:solidFill>
                  <a:srgbClr val="6B7689"/>
                </a:solidFill>
                <a:latin typeface="Calibri" pitchFamily="34" charset="0"/>
                <a:ea typeface="Calibri" pitchFamily="34" charset="-122"/>
                <a:cs typeface="Calibri" pitchFamily="34" charset="-120"/>
              </a:rPr>
              <a:t>June 4–5, 2026  ·  Taipei, Taiwan</a:t>
            </a:r>
            <a:endParaRPr lang="en-US" sz="1500" dirty="0"/>
          </a:p>
        </p:txBody>
      </p:sp>
      <p:pic>
        <p:nvPicPr>
          <p:cNvPr id="10" name="Image 6" descr="assets/nse_badge.png">
            <a:extLst>
              <a:ext uri="{FF2B5EF4-FFF2-40B4-BE49-F238E27FC236}">
                <a16:creationId xmlns:a16="http://schemas.microsoft.com/office/drawing/2014/main" id="{47B56AC0-B732-DABA-5D12-24343D791D65}"/>
              </a:ext>
            </a:extLst>
          </p:cNvPr>
          <p:cNvPicPr>
            <a:picLocks noChangeAspect="1"/>
          </p:cNvPicPr>
          <p:nvPr/>
        </p:nvPicPr>
        <p:blipFill>
          <a:blip r:embed="rId6"/>
          <a:srcRect r="8614"/>
          <a:stretch>
            <a:fillRect/>
          </a:stretch>
        </p:blipFill>
        <p:spPr>
          <a:xfrm>
            <a:off x="11366643" y="-15617"/>
            <a:ext cx="835631" cy="798271"/>
          </a:xfrm>
          <a:prstGeom prst="rect">
            <a:avLst/>
          </a:prstGeom>
        </p:spPr>
      </p:pic>
      <p:pic>
        <p:nvPicPr>
          <p:cNvPr id="13" name="Image 8" descr="assets/nse_logo.png">
            <a:extLst>
              <a:ext uri="{FF2B5EF4-FFF2-40B4-BE49-F238E27FC236}">
                <a16:creationId xmlns:a16="http://schemas.microsoft.com/office/drawing/2014/main" id="{0A8C16C8-F438-D482-82DF-6E9BF5C44F1E}"/>
              </a:ext>
            </a:extLst>
          </p:cNvPr>
          <p:cNvPicPr>
            <a:picLocks noChangeAspect="1"/>
          </p:cNvPicPr>
          <p:nvPr/>
        </p:nvPicPr>
        <p:blipFill>
          <a:blip r:embed="rId7"/>
          <a:stretch/>
        </p:blipFill>
        <p:spPr>
          <a:xfrm>
            <a:off x="10972115" y="6327648"/>
            <a:ext cx="1097280" cy="579626"/>
          </a:xfrm>
          <a:prstGeom prst="rect">
            <a:avLst/>
          </a:prstGeom>
        </p:spPr>
      </p:pic>
      <p:pic>
        <p:nvPicPr>
          <p:cNvPr id="14" name="Picture 13">
            <a:extLst>
              <a:ext uri="{FF2B5EF4-FFF2-40B4-BE49-F238E27FC236}">
                <a16:creationId xmlns:a16="http://schemas.microsoft.com/office/drawing/2014/main" id="{2EC5360E-52B6-E92E-2CF2-10BDE13361A2}"/>
              </a:ext>
            </a:extLst>
          </p:cNvPr>
          <p:cNvPicPr>
            <a:picLocks noChangeAspect="1"/>
          </p:cNvPicPr>
          <p:nvPr/>
        </p:nvPicPr>
        <p:blipFill>
          <a:blip r:embed="rId8"/>
          <a:stretch>
            <a:fillRect/>
          </a:stretch>
        </p:blipFill>
        <p:spPr>
          <a:xfrm>
            <a:off x="640080" y="5970477"/>
            <a:ext cx="2025396" cy="7692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1" name="Image 0" descr="assets/skyline.png">
            <a:extLst>
              <a:ext uri="{FF2B5EF4-FFF2-40B4-BE49-F238E27FC236}">
                <a16:creationId xmlns:a16="http://schemas.microsoft.com/office/drawing/2014/main" id="{8F0D6ADB-0454-CB76-294C-DA4B14F21318}"/>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905944"/>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IMPACT  1 OF 3</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Turnover stepped up by an order of magnitude</a:t>
            </a:r>
            <a:endParaRPr lang="en-US" sz="2600" dirty="0"/>
          </a:p>
        </p:txBody>
      </p:sp>
      <p:sp>
        <p:nvSpPr>
          <p:cNvPr id="5" name="Text 2"/>
          <p:cNvSpPr/>
          <p:nvPr/>
        </p:nvSpPr>
        <p:spPr>
          <a:xfrm>
            <a:off x="548640" y="2057400"/>
            <a:ext cx="7315200" cy="292608"/>
          </a:xfrm>
          <a:prstGeom prst="rect">
            <a:avLst/>
          </a:prstGeom>
          <a:noFill/>
          <a:ln/>
        </p:spPr>
        <p:txBody>
          <a:bodyPr wrap="square" lIns="0" tIns="0" rIns="0" bIns="0" rtlCol="0" anchor="ctr"/>
          <a:lstStyle/>
          <a:p>
            <a:pPr marL="0" indent="0">
              <a:buNone/>
            </a:pPr>
            <a:r>
              <a:rPr lang="en-US" sz="1300" b="1" dirty="0">
                <a:solidFill>
                  <a:srgbClr val="14283A"/>
                </a:solidFill>
                <a:latin typeface="Arial" pitchFamily="34" charset="0"/>
                <a:ea typeface="Arial" pitchFamily="34" charset="-122"/>
                <a:cs typeface="Arial" pitchFamily="34" charset="-120"/>
              </a:rPr>
              <a:t>Monthly derivatives turnover (KES millions, single-leg)</a:t>
            </a:r>
            <a:endParaRPr lang="en-US" sz="1300" dirty="0"/>
          </a:p>
        </p:txBody>
      </p:sp>
      <p:graphicFrame>
        <p:nvGraphicFramePr>
          <p:cNvPr id="6" name="Chart 0"/>
          <p:cNvGraphicFramePr/>
          <p:nvPr>
            <p:extLst>
              <p:ext uri="{D42A27DB-BD31-4B8C-83A1-F6EECF244321}">
                <p14:modId xmlns:p14="http://schemas.microsoft.com/office/powerpoint/2010/main" val="2800635211"/>
              </p:ext>
            </p:extLst>
          </p:nvPr>
        </p:nvGraphicFramePr>
        <p:xfrm>
          <a:off x="411480" y="2377440"/>
          <a:ext cx="7589520" cy="347472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3"/>
          <p:cNvSpPr/>
          <p:nvPr/>
        </p:nvSpPr>
        <p:spPr>
          <a:xfrm>
            <a:off x="548640" y="5897880"/>
            <a:ext cx="7315200" cy="274320"/>
          </a:xfrm>
          <a:prstGeom prst="rect">
            <a:avLst/>
          </a:prstGeom>
          <a:noFill/>
          <a:ln/>
        </p:spPr>
        <p:txBody>
          <a:bodyPr wrap="square" lIns="0" tIns="0" rIns="0" bIns="0" rtlCol="0" anchor="ctr"/>
          <a:lstStyle/>
          <a:p>
            <a:pPr marL="0" indent="0">
              <a:buNone/>
            </a:pPr>
            <a:r>
              <a:rPr lang="en-US" sz="1050" i="1" dirty="0">
                <a:solidFill>
                  <a:srgbClr val="6E7B86"/>
                </a:solidFill>
                <a:latin typeface="Calibri" pitchFamily="34" charset="0"/>
                <a:ea typeface="Calibri" pitchFamily="34" charset="-122"/>
                <a:cs typeface="Calibri" pitchFamily="34" charset="-120"/>
              </a:rPr>
              <a:t>Inflection from late-2025, as the reforms compounded.</a:t>
            </a:r>
            <a:endParaRPr lang="en-US" sz="1050" dirty="0"/>
          </a:p>
        </p:txBody>
      </p:sp>
      <p:sp>
        <p:nvSpPr>
          <p:cNvPr id="8" name="Shape 4"/>
          <p:cNvSpPr/>
          <p:nvPr/>
        </p:nvSpPr>
        <p:spPr>
          <a:xfrm>
            <a:off x="8229600" y="2286000"/>
            <a:ext cx="329184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9" name="Shape 5"/>
          <p:cNvSpPr/>
          <p:nvPr/>
        </p:nvSpPr>
        <p:spPr>
          <a:xfrm>
            <a:off x="8229600" y="2286000"/>
            <a:ext cx="91440" cy="1627632"/>
          </a:xfrm>
          <a:prstGeom prst="rect">
            <a:avLst/>
          </a:prstGeom>
          <a:solidFill>
            <a:srgbClr val="EA5624"/>
          </a:solidFill>
          <a:ln/>
        </p:spPr>
        <p:txBody>
          <a:bodyPr/>
          <a:lstStyle/>
          <a:p>
            <a:endParaRPr lang="en-KE"/>
          </a:p>
        </p:txBody>
      </p:sp>
      <p:sp>
        <p:nvSpPr>
          <p:cNvPr id="10" name="Text 6"/>
          <p:cNvSpPr/>
          <p:nvPr/>
        </p:nvSpPr>
        <p:spPr>
          <a:xfrm>
            <a:off x="8412480" y="2432304"/>
            <a:ext cx="299923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KES 448M</a:t>
            </a:r>
            <a:endParaRPr lang="en-US" sz="3400" dirty="0"/>
          </a:p>
        </p:txBody>
      </p:sp>
      <p:sp>
        <p:nvSpPr>
          <p:cNvPr id="11" name="Text 7"/>
          <p:cNvSpPr/>
          <p:nvPr/>
        </p:nvSpPr>
        <p:spPr>
          <a:xfrm>
            <a:off x="8430768" y="3127248"/>
            <a:ext cx="294436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First 5 months of 2026</a:t>
            </a:r>
            <a:endParaRPr lang="en-US" sz="1250" dirty="0"/>
          </a:p>
        </p:txBody>
      </p:sp>
      <p:sp>
        <p:nvSpPr>
          <p:cNvPr id="12" name="Text 8"/>
          <p:cNvSpPr/>
          <p:nvPr/>
        </p:nvSpPr>
        <p:spPr>
          <a:xfrm>
            <a:off x="8430768" y="3419856"/>
            <a:ext cx="294436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Already 2.6× all of 2024</a:t>
            </a:r>
            <a:endParaRPr lang="en-US" sz="1050" dirty="0"/>
          </a:p>
        </p:txBody>
      </p:sp>
      <p:sp>
        <p:nvSpPr>
          <p:cNvPr id="13" name="Shape 9"/>
          <p:cNvSpPr/>
          <p:nvPr/>
        </p:nvSpPr>
        <p:spPr>
          <a:xfrm>
            <a:off x="8229600" y="4069080"/>
            <a:ext cx="329184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4" name="Shape 10"/>
          <p:cNvSpPr/>
          <p:nvPr/>
        </p:nvSpPr>
        <p:spPr>
          <a:xfrm>
            <a:off x="8229600" y="4069080"/>
            <a:ext cx="91440" cy="1627632"/>
          </a:xfrm>
          <a:prstGeom prst="rect">
            <a:avLst/>
          </a:prstGeom>
          <a:solidFill>
            <a:srgbClr val="EA5624"/>
          </a:solidFill>
          <a:ln/>
        </p:spPr>
        <p:txBody>
          <a:bodyPr/>
          <a:lstStyle/>
          <a:p>
            <a:endParaRPr lang="en-KE"/>
          </a:p>
        </p:txBody>
      </p:sp>
      <p:sp>
        <p:nvSpPr>
          <p:cNvPr id="15" name="Text 11"/>
          <p:cNvSpPr/>
          <p:nvPr/>
        </p:nvSpPr>
        <p:spPr>
          <a:xfrm>
            <a:off x="8412480" y="4215384"/>
            <a:ext cx="299923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~6×</a:t>
            </a:r>
            <a:endParaRPr lang="en-US" sz="3400" dirty="0"/>
          </a:p>
        </p:txBody>
      </p:sp>
      <p:sp>
        <p:nvSpPr>
          <p:cNvPr id="16" name="Text 12"/>
          <p:cNvSpPr/>
          <p:nvPr/>
        </p:nvSpPr>
        <p:spPr>
          <a:xfrm>
            <a:off x="8430768" y="4910328"/>
            <a:ext cx="294436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Annualised 2026 vs 2024</a:t>
            </a:r>
            <a:endParaRPr lang="en-US" sz="1250" dirty="0"/>
          </a:p>
        </p:txBody>
      </p:sp>
      <p:sp>
        <p:nvSpPr>
          <p:cNvPr id="17" name="Text 13"/>
          <p:cNvSpPr/>
          <p:nvPr/>
        </p:nvSpPr>
        <p:spPr>
          <a:xfrm>
            <a:off x="8430768" y="5202936"/>
            <a:ext cx="294436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~KES 1.1B run-rate vs 170M</a:t>
            </a:r>
            <a:endParaRPr lang="en-US" sz="1050" dirty="0"/>
          </a:p>
        </p:txBody>
      </p:sp>
      <p:pic>
        <p:nvPicPr>
          <p:cNvPr id="19" name="Image 1" descr="assets/afm_logo.png"/>
          <p:cNvPicPr>
            <a:picLocks noChangeAspect="1"/>
          </p:cNvPicPr>
          <p:nvPr/>
        </p:nvPicPr>
        <p:blipFill>
          <a:blip r:embed="rId6"/>
          <a:stretch>
            <a:fillRect/>
          </a:stretch>
        </p:blipFill>
        <p:spPr>
          <a:xfrm>
            <a:off x="457200" y="292608"/>
            <a:ext cx="1170432" cy="318211"/>
          </a:xfrm>
          <a:prstGeom prst="rect">
            <a:avLst/>
          </a:prstGeom>
        </p:spPr>
      </p:pic>
      <p:pic>
        <p:nvPicPr>
          <p:cNvPr id="22" name="Image 4" descr="assets/nse_logo.png"/>
          <p:cNvPicPr>
            <a:picLocks noChangeAspect="1"/>
          </p:cNvPicPr>
          <p:nvPr/>
        </p:nvPicPr>
        <p:blipFill>
          <a:blip r:embed="rId7"/>
          <a:stretch>
            <a:fillRect/>
          </a:stretch>
        </p:blipFill>
        <p:spPr>
          <a:xfrm>
            <a:off x="10561320" y="6272784"/>
            <a:ext cx="1097280" cy="579730"/>
          </a:xfrm>
          <a:prstGeom prst="rect">
            <a:avLst/>
          </a:prstGeom>
        </p:spPr>
      </p:pic>
      <p:sp>
        <p:nvSpPr>
          <p:cNvPr id="23" name="Text 14"/>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24" name="Text 15"/>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10</a:t>
            </a:r>
            <a:endParaRPr lang="en-US" sz="900" dirty="0"/>
          </a:p>
        </p:txBody>
      </p:sp>
      <p:pic>
        <p:nvPicPr>
          <p:cNvPr id="18" name="Image 6" descr="assets/nse_badge.png">
            <a:extLst>
              <a:ext uri="{FF2B5EF4-FFF2-40B4-BE49-F238E27FC236}">
                <a16:creationId xmlns:a16="http://schemas.microsoft.com/office/drawing/2014/main" id="{13AFC362-64E1-AE43-93C2-62C1EC7A3FF8}"/>
              </a:ext>
            </a:extLst>
          </p:cNvPr>
          <p:cNvPicPr>
            <a:picLocks noChangeAspect="1"/>
          </p:cNvPicPr>
          <p:nvPr/>
        </p:nvPicPr>
        <p:blipFill>
          <a:blip r:embed="rId8"/>
          <a:srcRect r="8614"/>
          <a:stretch>
            <a:fillRect/>
          </a:stretch>
        </p:blipFill>
        <p:spPr>
          <a:xfrm>
            <a:off x="11366643" y="-15617"/>
            <a:ext cx="835631" cy="798271"/>
          </a:xfrm>
          <a:prstGeom prst="rect">
            <a:avLst/>
          </a:prstGeom>
        </p:spPr>
      </p:pic>
      <p:pic>
        <p:nvPicPr>
          <p:cNvPr id="20" name="Picture 19">
            <a:extLst>
              <a:ext uri="{FF2B5EF4-FFF2-40B4-BE49-F238E27FC236}">
                <a16:creationId xmlns:a16="http://schemas.microsoft.com/office/drawing/2014/main" id="{E8579724-34D8-0A6F-1F16-0A65E07F5907}"/>
              </a:ext>
            </a:extLst>
          </p:cNvPr>
          <p:cNvPicPr>
            <a:picLocks noChangeAspect="1"/>
          </p:cNvPicPr>
          <p:nvPr/>
        </p:nvPicPr>
        <p:blipFill>
          <a:blip r:embed="rId9"/>
          <a:stretch>
            <a:fillRect/>
          </a:stretch>
        </p:blipFill>
        <p:spPr>
          <a:xfrm>
            <a:off x="457200" y="6221558"/>
            <a:ext cx="1637071" cy="6217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13" name="Image 0" descr="assets/skyline.png">
            <a:extLst>
              <a:ext uri="{FF2B5EF4-FFF2-40B4-BE49-F238E27FC236}">
                <a16:creationId xmlns:a16="http://schemas.microsoft.com/office/drawing/2014/main" id="{4EF586D5-3B10-602A-BAA6-B3ACC6919658}"/>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IMPACT  2 OF 3</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More, smaller contracts  the retail footprint widens</a:t>
            </a:r>
            <a:endParaRPr lang="en-US" sz="2600" dirty="0"/>
          </a:p>
        </p:txBody>
      </p:sp>
      <p:sp>
        <p:nvSpPr>
          <p:cNvPr id="5" name="Text 2"/>
          <p:cNvSpPr/>
          <p:nvPr/>
        </p:nvSpPr>
        <p:spPr>
          <a:xfrm>
            <a:off x="548640" y="2057400"/>
            <a:ext cx="7315200" cy="292608"/>
          </a:xfrm>
          <a:prstGeom prst="rect">
            <a:avLst/>
          </a:prstGeom>
          <a:noFill/>
          <a:ln/>
        </p:spPr>
        <p:txBody>
          <a:bodyPr wrap="square" lIns="0" tIns="0" rIns="0" bIns="0" rtlCol="0" anchor="ctr"/>
          <a:lstStyle/>
          <a:p>
            <a:pPr marL="0" indent="0">
              <a:buNone/>
            </a:pPr>
            <a:r>
              <a:rPr lang="en-US" sz="1300" b="1" dirty="0">
                <a:solidFill>
                  <a:srgbClr val="14283A"/>
                </a:solidFill>
                <a:latin typeface="Arial" pitchFamily="34" charset="0"/>
                <a:ea typeface="Arial" pitchFamily="34" charset="-122"/>
                <a:cs typeface="Arial" pitchFamily="34" charset="-120"/>
              </a:rPr>
              <a:t>Contracts traded per month</a:t>
            </a:r>
            <a:endParaRPr lang="en-US" sz="1300" dirty="0"/>
          </a:p>
        </p:txBody>
      </p:sp>
      <p:graphicFrame>
        <p:nvGraphicFramePr>
          <p:cNvPr id="6" name="Chart 0"/>
          <p:cNvGraphicFramePr/>
          <p:nvPr>
            <p:extLst>
              <p:ext uri="{D42A27DB-BD31-4B8C-83A1-F6EECF244321}">
                <p14:modId xmlns:p14="http://schemas.microsoft.com/office/powerpoint/2010/main" val="1615643569"/>
              </p:ext>
            </p:extLst>
          </p:nvPr>
        </p:nvGraphicFramePr>
        <p:xfrm>
          <a:off x="411480" y="2377440"/>
          <a:ext cx="7589520" cy="347472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3"/>
          <p:cNvSpPr/>
          <p:nvPr/>
        </p:nvSpPr>
        <p:spPr>
          <a:xfrm>
            <a:off x="548640" y="5897880"/>
            <a:ext cx="7315200" cy="274320"/>
          </a:xfrm>
          <a:prstGeom prst="rect">
            <a:avLst/>
          </a:prstGeom>
          <a:noFill/>
          <a:ln/>
        </p:spPr>
        <p:txBody>
          <a:bodyPr wrap="square" lIns="0" tIns="0" rIns="0" bIns="0" rtlCol="0" anchor="ctr"/>
          <a:lstStyle/>
          <a:p>
            <a:pPr marL="0" indent="0">
              <a:buNone/>
            </a:pPr>
            <a:r>
              <a:rPr lang="en-US" sz="1050" i="1" dirty="0">
                <a:solidFill>
                  <a:srgbClr val="6E7B86"/>
                </a:solidFill>
                <a:latin typeface="Calibri" pitchFamily="34" charset="0"/>
                <a:ea typeface="Calibri" pitchFamily="34" charset="-122"/>
                <a:cs typeface="Calibri" pitchFamily="34" charset="-120"/>
              </a:rPr>
              <a:t>Peak month: 2,532 contracts (Mar 2024) → 80,500 (Feb 2026).</a:t>
            </a:r>
            <a:endParaRPr lang="en-US" sz="1050" dirty="0"/>
          </a:p>
        </p:txBody>
      </p:sp>
      <p:sp>
        <p:nvSpPr>
          <p:cNvPr id="8" name="Shape 4"/>
          <p:cNvSpPr/>
          <p:nvPr/>
        </p:nvSpPr>
        <p:spPr>
          <a:xfrm>
            <a:off x="8229600" y="2286000"/>
            <a:ext cx="329184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9" name="Shape 5"/>
          <p:cNvSpPr/>
          <p:nvPr/>
        </p:nvSpPr>
        <p:spPr>
          <a:xfrm>
            <a:off x="8229600" y="2286000"/>
            <a:ext cx="91440" cy="1627632"/>
          </a:xfrm>
          <a:prstGeom prst="rect">
            <a:avLst/>
          </a:prstGeom>
          <a:solidFill>
            <a:srgbClr val="EA5624"/>
          </a:solidFill>
          <a:ln/>
        </p:spPr>
        <p:txBody>
          <a:bodyPr/>
          <a:lstStyle/>
          <a:p>
            <a:endParaRPr lang="en-KE"/>
          </a:p>
        </p:txBody>
      </p:sp>
      <p:sp>
        <p:nvSpPr>
          <p:cNvPr id="10" name="Text 6"/>
          <p:cNvSpPr/>
          <p:nvPr/>
        </p:nvSpPr>
        <p:spPr>
          <a:xfrm>
            <a:off x="8412480" y="2432304"/>
            <a:ext cx="299923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16×</a:t>
            </a:r>
            <a:endParaRPr lang="en-US" sz="3400" dirty="0"/>
          </a:p>
        </p:txBody>
      </p:sp>
      <p:sp>
        <p:nvSpPr>
          <p:cNvPr id="11" name="Text 7"/>
          <p:cNvSpPr/>
          <p:nvPr/>
        </p:nvSpPr>
        <p:spPr>
          <a:xfrm>
            <a:off x="8430768" y="3127248"/>
            <a:ext cx="294436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Contracts in 5 months of 2026</a:t>
            </a:r>
            <a:endParaRPr lang="en-US" sz="1250" dirty="0"/>
          </a:p>
        </p:txBody>
      </p:sp>
      <p:sp>
        <p:nvSpPr>
          <p:cNvPr id="12" name="Text 8"/>
          <p:cNvSpPr/>
          <p:nvPr/>
        </p:nvSpPr>
        <p:spPr>
          <a:xfrm>
            <a:off x="8430768" y="3419856"/>
            <a:ext cx="294436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vs all of 2024 (218,900 vs 13,366)</a:t>
            </a:r>
            <a:endParaRPr lang="en-US" sz="1050" dirty="0"/>
          </a:p>
        </p:txBody>
      </p:sp>
      <p:pic>
        <p:nvPicPr>
          <p:cNvPr id="19" name="Image 1" descr="assets/afm_logo.png"/>
          <p:cNvPicPr>
            <a:picLocks noChangeAspect="1"/>
          </p:cNvPicPr>
          <p:nvPr/>
        </p:nvPicPr>
        <p:blipFill>
          <a:blip r:embed="rId6"/>
          <a:stretch>
            <a:fillRect/>
          </a:stretch>
        </p:blipFill>
        <p:spPr>
          <a:xfrm>
            <a:off x="457200" y="292608"/>
            <a:ext cx="1170432" cy="318211"/>
          </a:xfrm>
          <a:prstGeom prst="rect">
            <a:avLst/>
          </a:prstGeom>
        </p:spPr>
      </p:pic>
      <p:pic>
        <p:nvPicPr>
          <p:cNvPr id="22" name="Image 4" descr="assets/nse_logo.png"/>
          <p:cNvPicPr>
            <a:picLocks noChangeAspect="1"/>
          </p:cNvPicPr>
          <p:nvPr/>
        </p:nvPicPr>
        <p:blipFill>
          <a:blip r:embed="rId7"/>
          <a:stretch>
            <a:fillRect/>
          </a:stretch>
        </p:blipFill>
        <p:spPr>
          <a:xfrm>
            <a:off x="10561320" y="6272784"/>
            <a:ext cx="1097280" cy="579730"/>
          </a:xfrm>
          <a:prstGeom prst="rect">
            <a:avLst/>
          </a:prstGeom>
        </p:spPr>
      </p:pic>
      <p:sp>
        <p:nvSpPr>
          <p:cNvPr id="23" name="Text 14"/>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24" name="Text 15"/>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11</a:t>
            </a:r>
            <a:endParaRPr lang="en-US" sz="900" dirty="0"/>
          </a:p>
        </p:txBody>
      </p:sp>
      <p:pic>
        <p:nvPicPr>
          <p:cNvPr id="18" name="Image 6" descr="assets/nse_badge.png">
            <a:extLst>
              <a:ext uri="{FF2B5EF4-FFF2-40B4-BE49-F238E27FC236}">
                <a16:creationId xmlns:a16="http://schemas.microsoft.com/office/drawing/2014/main" id="{8F472088-AC14-7BD7-7BB6-153455450C75}"/>
              </a:ext>
            </a:extLst>
          </p:cNvPr>
          <p:cNvPicPr>
            <a:picLocks noChangeAspect="1"/>
          </p:cNvPicPr>
          <p:nvPr/>
        </p:nvPicPr>
        <p:blipFill>
          <a:blip r:embed="rId8"/>
          <a:srcRect r="8614"/>
          <a:stretch>
            <a:fillRect/>
          </a:stretch>
        </p:blipFill>
        <p:spPr>
          <a:xfrm>
            <a:off x="11366643" y="-15617"/>
            <a:ext cx="835631" cy="798271"/>
          </a:xfrm>
          <a:prstGeom prst="rect">
            <a:avLst/>
          </a:prstGeom>
        </p:spPr>
      </p:pic>
      <p:pic>
        <p:nvPicPr>
          <p:cNvPr id="20" name="Picture 19">
            <a:extLst>
              <a:ext uri="{FF2B5EF4-FFF2-40B4-BE49-F238E27FC236}">
                <a16:creationId xmlns:a16="http://schemas.microsoft.com/office/drawing/2014/main" id="{FBB551FE-D3EF-0697-F6AC-CF9ACEC37E3C}"/>
              </a:ext>
            </a:extLst>
          </p:cNvPr>
          <p:cNvPicPr>
            <a:picLocks noChangeAspect="1"/>
          </p:cNvPicPr>
          <p:nvPr/>
        </p:nvPicPr>
        <p:blipFill>
          <a:blip r:embed="rId9"/>
          <a:stretch>
            <a:fillRect/>
          </a:stretch>
        </p:blipFill>
        <p:spPr>
          <a:xfrm>
            <a:off x="457200" y="6221558"/>
            <a:ext cx="1637071" cy="6217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4" name="Image 0" descr="assets/skyline.png">
            <a:extLst>
              <a:ext uri="{FF2B5EF4-FFF2-40B4-BE49-F238E27FC236}">
                <a16:creationId xmlns:a16="http://schemas.microsoft.com/office/drawing/2014/main" id="{F205F200-D945-B82F-18C4-330FB81F92DA}"/>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IMPACT  3 OF 3</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A deeper, busier market  still safely covered</a:t>
            </a:r>
            <a:endParaRPr lang="en-US" sz="2600" dirty="0"/>
          </a:p>
        </p:txBody>
      </p:sp>
      <p:sp>
        <p:nvSpPr>
          <p:cNvPr id="5" name="Text 2"/>
          <p:cNvSpPr/>
          <p:nvPr/>
        </p:nvSpPr>
        <p:spPr>
          <a:xfrm>
            <a:off x="548640" y="2103120"/>
            <a:ext cx="5029200" cy="292608"/>
          </a:xfrm>
          <a:prstGeom prst="rect">
            <a:avLst/>
          </a:prstGeom>
          <a:noFill/>
          <a:ln/>
        </p:spPr>
        <p:txBody>
          <a:bodyPr wrap="square" lIns="0" tIns="0" rIns="0" bIns="0" rtlCol="0" anchor="ctr"/>
          <a:lstStyle/>
          <a:p>
            <a:pPr marL="0" indent="0">
              <a:buNone/>
            </a:pPr>
            <a:r>
              <a:rPr lang="en-US" sz="1300" b="1" dirty="0">
                <a:solidFill>
                  <a:srgbClr val="14283A"/>
                </a:solidFill>
                <a:latin typeface="Arial" pitchFamily="34" charset="0"/>
                <a:ea typeface="Arial" pitchFamily="34" charset="-122"/>
                <a:cs typeface="Arial" pitchFamily="34" charset="-120"/>
              </a:rPr>
              <a:t>Who provides the turnover (2026)</a:t>
            </a:r>
            <a:endParaRPr lang="en-US" sz="1300" dirty="0"/>
          </a:p>
        </p:txBody>
      </p:sp>
      <p:graphicFrame>
        <p:nvGraphicFramePr>
          <p:cNvPr id="6" name="Chart 0"/>
          <p:cNvGraphicFramePr/>
          <p:nvPr/>
        </p:nvGraphicFramePr>
        <p:xfrm>
          <a:off x="411480" y="2331720"/>
          <a:ext cx="45720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hape 3"/>
          <p:cNvSpPr/>
          <p:nvPr/>
        </p:nvSpPr>
        <p:spPr>
          <a:xfrm>
            <a:off x="5440680" y="2286000"/>
            <a:ext cx="278892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8" name="Shape 4"/>
          <p:cNvSpPr/>
          <p:nvPr/>
        </p:nvSpPr>
        <p:spPr>
          <a:xfrm>
            <a:off x="5440680" y="2286000"/>
            <a:ext cx="91440" cy="1627632"/>
          </a:xfrm>
          <a:prstGeom prst="rect">
            <a:avLst/>
          </a:prstGeom>
          <a:solidFill>
            <a:srgbClr val="8BC341"/>
          </a:solidFill>
          <a:ln/>
        </p:spPr>
        <p:txBody>
          <a:bodyPr/>
          <a:lstStyle/>
          <a:p>
            <a:endParaRPr lang="en-KE"/>
          </a:p>
        </p:txBody>
      </p:sp>
      <p:sp>
        <p:nvSpPr>
          <p:cNvPr id="9" name="Text 5"/>
          <p:cNvSpPr/>
          <p:nvPr/>
        </p:nvSpPr>
        <p:spPr>
          <a:xfrm>
            <a:off x="5623560" y="2432304"/>
            <a:ext cx="249631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~31×</a:t>
            </a:r>
            <a:endParaRPr lang="en-US" sz="3400" dirty="0"/>
          </a:p>
        </p:txBody>
      </p:sp>
      <p:sp>
        <p:nvSpPr>
          <p:cNvPr id="10" name="Text 6"/>
          <p:cNvSpPr/>
          <p:nvPr/>
        </p:nvSpPr>
        <p:spPr>
          <a:xfrm>
            <a:off x="5641848" y="3127248"/>
            <a:ext cx="244144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Average daily turnover</a:t>
            </a:r>
            <a:endParaRPr lang="en-US" sz="1250" dirty="0"/>
          </a:p>
        </p:txBody>
      </p:sp>
      <p:sp>
        <p:nvSpPr>
          <p:cNvPr id="11" name="Text 7"/>
          <p:cNvSpPr/>
          <p:nvPr/>
        </p:nvSpPr>
        <p:spPr>
          <a:xfrm>
            <a:off x="5641848" y="3419856"/>
            <a:ext cx="244144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KES 224K (Jan-24) → 7.0M (Feb-26)</a:t>
            </a:r>
            <a:endParaRPr lang="en-US" sz="1050" dirty="0"/>
          </a:p>
        </p:txBody>
      </p:sp>
      <p:sp>
        <p:nvSpPr>
          <p:cNvPr id="12" name="Shape 8"/>
          <p:cNvSpPr/>
          <p:nvPr/>
        </p:nvSpPr>
        <p:spPr>
          <a:xfrm>
            <a:off x="8366760" y="2286000"/>
            <a:ext cx="315468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3" name="Shape 9"/>
          <p:cNvSpPr/>
          <p:nvPr/>
        </p:nvSpPr>
        <p:spPr>
          <a:xfrm>
            <a:off x="8366760" y="2286000"/>
            <a:ext cx="91440" cy="1627632"/>
          </a:xfrm>
          <a:prstGeom prst="rect">
            <a:avLst/>
          </a:prstGeom>
          <a:solidFill>
            <a:srgbClr val="8BC341"/>
          </a:solidFill>
          <a:ln/>
        </p:spPr>
        <p:txBody>
          <a:bodyPr/>
          <a:lstStyle/>
          <a:p>
            <a:endParaRPr lang="en-KE"/>
          </a:p>
        </p:txBody>
      </p:sp>
      <p:sp>
        <p:nvSpPr>
          <p:cNvPr id="14" name="Text 10"/>
          <p:cNvSpPr/>
          <p:nvPr/>
        </p:nvSpPr>
        <p:spPr>
          <a:xfrm>
            <a:off x="8549640" y="2432304"/>
            <a:ext cx="286207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9–14×</a:t>
            </a:r>
            <a:endParaRPr lang="en-US" sz="3400" dirty="0"/>
          </a:p>
        </p:txBody>
      </p:sp>
      <p:sp>
        <p:nvSpPr>
          <p:cNvPr id="15" name="Text 11"/>
          <p:cNvSpPr/>
          <p:nvPr/>
        </p:nvSpPr>
        <p:spPr>
          <a:xfrm>
            <a:off x="8567928" y="3127248"/>
            <a:ext cx="280720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Guarantee-fund cover</a:t>
            </a:r>
            <a:endParaRPr lang="en-US" sz="1250" dirty="0"/>
          </a:p>
        </p:txBody>
      </p:sp>
      <p:sp>
        <p:nvSpPr>
          <p:cNvPr id="16" name="Text 12"/>
          <p:cNvSpPr/>
          <p:nvPr/>
        </p:nvSpPr>
        <p:spPr>
          <a:xfrm>
            <a:off x="8567928" y="3419856"/>
            <a:ext cx="280720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Still comfortably covers daily risk</a:t>
            </a:r>
            <a:endParaRPr lang="en-US" sz="1050" dirty="0"/>
          </a:p>
        </p:txBody>
      </p:sp>
      <p:sp>
        <p:nvSpPr>
          <p:cNvPr id="17" name="Shape 13"/>
          <p:cNvSpPr/>
          <p:nvPr/>
        </p:nvSpPr>
        <p:spPr>
          <a:xfrm>
            <a:off x="5440680" y="4069080"/>
            <a:ext cx="6080760" cy="1691640"/>
          </a:xfrm>
          <a:prstGeom prst="rect">
            <a:avLst/>
          </a:prstGeom>
          <a:solidFill>
            <a:srgbClr val="F1F5EF"/>
          </a:solidFill>
          <a:ln w="12700">
            <a:solidFill>
              <a:srgbClr val="DBE3DC"/>
            </a:solidFill>
            <a:prstDash val="solid"/>
          </a:ln>
        </p:spPr>
        <p:txBody>
          <a:bodyPr/>
          <a:lstStyle/>
          <a:p>
            <a:endParaRPr lang="en-KE"/>
          </a:p>
        </p:txBody>
      </p:sp>
      <p:sp>
        <p:nvSpPr>
          <p:cNvPr id="18" name="Shape 14"/>
          <p:cNvSpPr/>
          <p:nvPr/>
        </p:nvSpPr>
        <p:spPr>
          <a:xfrm>
            <a:off x="5440680" y="4069080"/>
            <a:ext cx="91440" cy="1691640"/>
          </a:xfrm>
          <a:prstGeom prst="rect">
            <a:avLst/>
          </a:prstGeom>
          <a:solidFill>
            <a:srgbClr val="EA5624"/>
          </a:solidFill>
          <a:ln/>
        </p:spPr>
        <p:txBody>
          <a:bodyPr/>
          <a:lstStyle/>
          <a:p>
            <a:endParaRPr lang="en-KE"/>
          </a:p>
        </p:txBody>
      </p:sp>
      <p:sp>
        <p:nvSpPr>
          <p:cNvPr id="19" name="Text 15"/>
          <p:cNvSpPr/>
          <p:nvPr/>
        </p:nvSpPr>
        <p:spPr>
          <a:xfrm>
            <a:off x="5715000" y="4206240"/>
            <a:ext cx="5577840" cy="274320"/>
          </a:xfrm>
          <a:prstGeom prst="rect">
            <a:avLst/>
          </a:prstGeom>
          <a:noFill/>
          <a:ln/>
        </p:spPr>
        <p:txBody>
          <a:bodyPr wrap="square" lIns="0" tIns="0" rIns="0" bIns="0" rtlCol="0" anchor="ctr"/>
          <a:lstStyle/>
          <a:p>
            <a:pPr marL="0" indent="0">
              <a:buNone/>
            </a:pPr>
            <a:r>
              <a:rPr lang="en-US" sz="1300" b="1" dirty="0">
                <a:solidFill>
                  <a:srgbClr val="14283A"/>
                </a:solidFill>
                <a:latin typeface="Arial" pitchFamily="34" charset="0"/>
                <a:ea typeface="Arial" pitchFamily="34" charset="-122"/>
                <a:cs typeface="Arial" pitchFamily="34" charset="-120"/>
              </a:rPr>
              <a:t>The honest read</a:t>
            </a:r>
            <a:endParaRPr lang="en-US" sz="1300" dirty="0"/>
          </a:p>
        </p:txBody>
      </p:sp>
      <p:sp>
        <p:nvSpPr>
          <p:cNvPr id="20" name="Text 16"/>
          <p:cNvSpPr/>
          <p:nvPr/>
        </p:nvSpPr>
        <p:spPr>
          <a:xfrm>
            <a:off x="5715000" y="4498848"/>
            <a:ext cx="5623560" cy="1188720"/>
          </a:xfrm>
          <a:prstGeom prst="rect">
            <a:avLst/>
          </a:prstGeom>
          <a:noFill/>
          <a:ln/>
        </p:spPr>
        <p:txBody>
          <a:bodyPr wrap="square" lIns="0" tIns="0" rIns="0" bIns="0" rtlCol="0" anchor="t"/>
          <a:lstStyle/>
          <a:p>
            <a:pPr marL="0" indent="0">
              <a:lnSpc>
                <a:spcPct val="106000"/>
              </a:lnSpc>
              <a:buNone/>
            </a:pPr>
            <a:r>
              <a:rPr lang="en-US" sz="1200" dirty="0">
                <a:solidFill>
                  <a:srgbClr val="23323F"/>
                </a:solidFill>
                <a:latin typeface="Calibri" pitchFamily="34" charset="0"/>
                <a:ea typeface="Calibri" pitchFamily="34" charset="-122"/>
                <a:cs typeface="Calibri" pitchFamily="34" charset="-120"/>
              </a:rPr>
              <a:t>The surge is liquidity-provider led: market makers supply almost all turnover today. That is by design  depth comes first. Retail accounts and direct retail volume are growing from a small base; converting that depth into a broad retail order book is the work of the next phase.</a:t>
            </a:r>
            <a:endParaRPr lang="en-US" sz="1200" dirty="0"/>
          </a:p>
        </p:txBody>
      </p:sp>
      <p:pic>
        <p:nvPicPr>
          <p:cNvPr id="22" name="Image 1" descr="assets/afm_logo.png"/>
          <p:cNvPicPr>
            <a:picLocks noChangeAspect="1"/>
          </p:cNvPicPr>
          <p:nvPr/>
        </p:nvPicPr>
        <p:blipFill>
          <a:blip r:embed="rId6"/>
          <a:stretch>
            <a:fillRect/>
          </a:stretch>
        </p:blipFill>
        <p:spPr>
          <a:xfrm>
            <a:off x="457200" y="292608"/>
            <a:ext cx="1170432" cy="318211"/>
          </a:xfrm>
          <a:prstGeom prst="rect">
            <a:avLst/>
          </a:prstGeom>
        </p:spPr>
      </p:pic>
      <p:pic>
        <p:nvPicPr>
          <p:cNvPr id="25" name="Image 4" descr="assets/nse_logo.png"/>
          <p:cNvPicPr>
            <a:picLocks noChangeAspect="1"/>
          </p:cNvPicPr>
          <p:nvPr/>
        </p:nvPicPr>
        <p:blipFill>
          <a:blip r:embed="rId7"/>
          <a:stretch>
            <a:fillRect/>
          </a:stretch>
        </p:blipFill>
        <p:spPr>
          <a:xfrm>
            <a:off x="10561320" y="6272784"/>
            <a:ext cx="1097280" cy="579730"/>
          </a:xfrm>
          <a:prstGeom prst="rect">
            <a:avLst/>
          </a:prstGeom>
        </p:spPr>
      </p:pic>
      <p:sp>
        <p:nvSpPr>
          <p:cNvPr id="26" name="Text 17"/>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27" name="Text 18"/>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12</a:t>
            </a:r>
            <a:endParaRPr lang="en-US" sz="900" dirty="0"/>
          </a:p>
        </p:txBody>
      </p:sp>
      <p:pic>
        <p:nvPicPr>
          <p:cNvPr id="21" name="Image 6" descr="assets/nse_badge.png">
            <a:extLst>
              <a:ext uri="{FF2B5EF4-FFF2-40B4-BE49-F238E27FC236}">
                <a16:creationId xmlns:a16="http://schemas.microsoft.com/office/drawing/2014/main" id="{7E0175D1-2476-A66F-A2DD-E6D07D2E8CFD}"/>
              </a:ext>
            </a:extLst>
          </p:cNvPr>
          <p:cNvPicPr>
            <a:picLocks noChangeAspect="1"/>
          </p:cNvPicPr>
          <p:nvPr/>
        </p:nvPicPr>
        <p:blipFill>
          <a:blip r:embed="rId8"/>
          <a:srcRect r="8614"/>
          <a:stretch>
            <a:fillRect/>
          </a:stretch>
        </p:blipFill>
        <p:spPr>
          <a:xfrm>
            <a:off x="11366643" y="-15617"/>
            <a:ext cx="835631" cy="798271"/>
          </a:xfrm>
          <a:prstGeom prst="rect">
            <a:avLst/>
          </a:prstGeom>
        </p:spPr>
      </p:pic>
      <p:pic>
        <p:nvPicPr>
          <p:cNvPr id="23" name="Picture 22">
            <a:extLst>
              <a:ext uri="{FF2B5EF4-FFF2-40B4-BE49-F238E27FC236}">
                <a16:creationId xmlns:a16="http://schemas.microsoft.com/office/drawing/2014/main" id="{4C4BBEB3-19D4-A1E6-8357-18F54108E544}"/>
              </a:ext>
            </a:extLst>
          </p:cNvPr>
          <p:cNvPicPr>
            <a:picLocks noChangeAspect="1"/>
          </p:cNvPicPr>
          <p:nvPr/>
        </p:nvPicPr>
        <p:blipFill>
          <a:blip r:embed="rId9"/>
          <a:stretch>
            <a:fillRect/>
          </a:stretch>
        </p:blipFill>
        <p:spPr>
          <a:xfrm>
            <a:off x="457200" y="6221558"/>
            <a:ext cx="1637071" cy="6217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35" name="Image 0" descr="assets/skyline.png">
            <a:extLst>
              <a:ext uri="{FF2B5EF4-FFF2-40B4-BE49-F238E27FC236}">
                <a16:creationId xmlns:a16="http://schemas.microsoft.com/office/drawing/2014/main" id="{27EF62EF-5BC6-0155-AF23-1A0069210A40}"/>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LESSONS</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What made it work  and what comes next</a:t>
            </a:r>
            <a:endParaRPr lang="en-US" sz="2600" dirty="0"/>
          </a:p>
        </p:txBody>
      </p:sp>
      <p:sp>
        <p:nvSpPr>
          <p:cNvPr id="5" name="Shape 2"/>
          <p:cNvSpPr/>
          <p:nvPr/>
        </p:nvSpPr>
        <p:spPr>
          <a:xfrm>
            <a:off x="548640" y="2240280"/>
            <a:ext cx="2679192" cy="3291840"/>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6" name="Shape 3"/>
          <p:cNvSpPr/>
          <p:nvPr/>
        </p:nvSpPr>
        <p:spPr>
          <a:xfrm>
            <a:off x="548640" y="2240280"/>
            <a:ext cx="2679192" cy="109728"/>
          </a:xfrm>
          <a:prstGeom prst="rect">
            <a:avLst/>
          </a:prstGeom>
          <a:solidFill>
            <a:srgbClr val="8BC341"/>
          </a:solidFill>
          <a:ln/>
        </p:spPr>
        <p:txBody>
          <a:bodyPr/>
          <a:lstStyle/>
          <a:p>
            <a:endParaRPr lang="en-KE"/>
          </a:p>
        </p:txBody>
      </p:sp>
      <p:sp>
        <p:nvSpPr>
          <p:cNvPr id="7" name="Shape 4"/>
          <p:cNvSpPr/>
          <p:nvPr/>
        </p:nvSpPr>
        <p:spPr>
          <a:xfrm>
            <a:off x="822960" y="2560320"/>
            <a:ext cx="658368" cy="658368"/>
          </a:xfrm>
          <a:prstGeom prst="ellipse">
            <a:avLst/>
          </a:prstGeom>
          <a:solidFill>
            <a:srgbClr val="F1F5EF"/>
          </a:solidFill>
          <a:ln/>
        </p:spPr>
        <p:txBody>
          <a:bodyPr/>
          <a:lstStyle/>
          <a:p>
            <a:endParaRPr lang="en-KE"/>
          </a:p>
        </p:txBody>
      </p:sp>
      <p:pic>
        <p:nvPicPr>
          <p:cNvPr id="8" name="Image 1" descr="preencoded.png"/>
          <p:cNvPicPr>
            <a:picLocks noChangeAspect="1"/>
          </p:cNvPicPr>
          <p:nvPr/>
        </p:nvPicPr>
        <p:blipFill>
          <a:blip r:embed="rId5"/>
          <a:stretch>
            <a:fillRect/>
          </a:stretch>
        </p:blipFill>
        <p:spPr>
          <a:xfrm>
            <a:off x="978408" y="2715768"/>
            <a:ext cx="347472" cy="347472"/>
          </a:xfrm>
          <a:prstGeom prst="rect">
            <a:avLst/>
          </a:prstGeom>
        </p:spPr>
      </p:pic>
      <p:sp>
        <p:nvSpPr>
          <p:cNvPr id="9" name="Text 5"/>
          <p:cNvSpPr/>
          <p:nvPr/>
        </p:nvSpPr>
        <p:spPr>
          <a:xfrm>
            <a:off x="804672" y="3383280"/>
            <a:ext cx="2221992" cy="685800"/>
          </a:xfrm>
          <a:prstGeom prst="rect">
            <a:avLst/>
          </a:prstGeom>
          <a:noFill/>
          <a:ln/>
        </p:spPr>
        <p:txBody>
          <a:bodyPr wrap="square" lIns="0" tIns="0" rIns="0" bIns="0" rtlCol="0" anchor="ctr"/>
          <a:lstStyle/>
          <a:p>
            <a:pPr marL="0" indent="0">
              <a:lnSpc>
                <a:spcPct val="98000"/>
              </a:lnSpc>
              <a:buNone/>
            </a:pPr>
            <a:r>
              <a:rPr lang="en-US" sz="1500" b="1" dirty="0">
                <a:solidFill>
                  <a:srgbClr val="14283A"/>
                </a:solidFill>
                <a:latin typeface="Arial" pitchFamily="34" charset="0"/>
                <a:ea typeface="Arial" pitchFamily="34" charset="-122"/>
                <a:cs typeface="Arial" pitchFamily="34" charset="-120"/>
              </a:rPr>
              <a:t>Sequence the reforms</a:t>
            </a:r>
            <a:endParaRPr lang="en-US" sz="1500" dirty="0"/>
          </a:p>
        </p:txBody>
      </p:sp>
      <p:sp>
        <p:nvSpPr>
          <p:cNvPr id="10" name="Text 6"/>
          <p:cNvSpPr/>
          <p:nvPr/>
        </p:nvSpPr>
        <p:spPr>
          <a:xfrm>
            <a:off x="804672" y="4069080"/>
            <a:ext cx="2221992" cy="1325880"/>
          </a:xfrm>
          <a:prstGeom prst="rect">
            <a:avLst/>
          </a:prstGeom>
          <a:noFill/>
          <a:ln/>
        </p:spPr>
        <p:txBody>
          <a:bodyPr wrap="square" lIns="0" tIns="0" rIns="0" bIns="0" rtlCol="0" anchor="t"/>
          <a:lstStyle/>
          <a:p>
            <a:pPr marL="0" indent="0">
              <a:lnSpc>
                <a:spcPct val="106000"/>
              </a:lnSpc>
              <a:buNone/>
            </a:pPr>
            <a:r>
              <a:rPr lang="en-US" sz="1200" dirty="0">
                <a:solidFill>
                  <a:srgbClr val="23323F"/>
                </a:solidFill>
                <a:latin typeface="Calibri" pitchFamily="34" charset="0"/>
                <a:ea typeface="Calibri" pitchFamily="34" charset="-122"/>
                <a:cs typeface="Calibri" pitchFamily="34" charset="-120"/>
              </a:rPr>
              <a:t>Shrink the ticket, then guarantee the liquidity to fill it. Order mattered.</a:t>
            </a:r>
            <a:endParaRPr lang="en-US" sz="1200" dirty="0"/>
          </a:p>
        </p:txBody>
      </p:sp>
      <p:sp>
        <p:nvSpPr>
          <p:cNvPr id="11" name="Shape 7"/>
          <p:cNvSpPr/>
          <p:nvPr/>
        </p:nvSpPr>
        <p:spPr>
          <a:xfrm>
            <a:off x="3346704" y="2240280"/>
            <a:ext cx="2679192" cy="3291840"/>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2" name="Shape 8"/>
          <p:cNvSpPr/>
          <p:nvPr/>
        </p:nvSpPr>
        <p:spPr>
          <a:xfrm>
            <a:off x="3346704" y="2240280"/>
            <a:ext cx="2679192" cy="109728"/>
          </a:xfrm>
          <a:prstGeom prst="rect">
            <a:avLst/>
          </a:prstGeom>
          <a:solidFill>
            <a:srgbClr val="8BC341"/>
          </a:solidFill>
          <a:ln/>
        </p:spPr>
        <p:txBody>
          <a:bodyPr/>
          <a:lstStyle/>
          <a:p>
            <a:endParaRPr lang="en-KE"/>
          </a:p>
        </p:txBody>
      </p:sp>
      <p:sp>
        <p:nvSpPr>
          <p:cNvPr id="13" name="Shape 9"/>
          <p:cNvSpPr/>
          <p:nvPr/>
        </p:nvSpPr>
        <p:spPr>
          <a:xfrm>
            <a:off x="3621024" y="2560320"/>
            <a:ext cx="658368" cy="658368"/>
          </a:xfrm>
          <a:prstGeom prst="ellipse">
            <a:avLst/>
          </a:prstGeom>
          <a:solidFill>
            <a:srgbClr val="F1F5EF"/>
          </a:solidFill>
          <a:ln/>
        </p:spPr>
        <p:txBody>
          <a:bodyPr/>
          <a:lstStyle/>
          <a:p>
            <a:endParaRPr lang="en-KE"/>
          </a:p>
        </p:txBody>
      </p:sp>
      <p:pic>
        <p:nvPicPr>
          <p:cNvPr id="14" name="Image 2" descr="preencoded.png"/>
          <p:cNvPicPr>
            <a:picLocks noChangeAspect="1"/>
          </p:cNvPicPr>
          <p:nvPr/>
        </p:nvPicPr>
        <p:blipFill>
          <a:blip r:embed="rId6"/>
          <a:stretch>
            <a:fillRect/>
          </a:stretch>
        </p:blipFill>
        <p:spPr>
          <a:xfrm>
            <a:off x="3776472" y="2715768"/>
            <a:ext cx="347472" cy="347472"/>
          </a:xfrm>
          <a:prstGeom prst="rect">
            <a:avLst/>
          </a:prstGeom>
        </p:spPr>
      </p:pic>
      <p:sp>
        <p:nvSpPr>
          <p:cNvPr id="15" name="Text 10"/>
          <p:cNvSpPr/>
          <p:nvPr/>
        </p:nvSpPr>
        <p:spPr>
          <a:xfrm>
            <a:off x="3602736" y="3383280"/>
            <a:ext cx="2221992" cy="685800"/>
          </a:xfrm>
          <a:prstGeom prst="rect">
            <a:avLst/>
          </a:prstGeom>
          <a:noFill/>
          <a:ln/>
        </p:spPr>
        <p:txBody>
          <a:bodyPr wrap="square" lIns="0" tIns="0" rIns="0" bIns="0" rtlCol="0" anchor="ctr"/>
          <a:lstStyle/>
          <a:p>
            <a:pPr marL="0" indent="0">
              <a:lnSpc>
                <a:spcPct val="98000"/>
              </a:lnSpc>
              <a:buNone/>
            </a:pPr>
            <a:r>
              <a:rPr lang="en-US" sz="1500" b="1" dirty="0">
                <a:solidFill>
                  <a:srgbClr val="14283A"/>
                </a:solidFill>
                <a:latin typeface="Arial" pitchFamily="34" charset="0"/>
                <a:ea typeface="Arial" pitchFamily="34" charset="-122"/>
                <a:cs typeface="Arial" pitchFamily="34" charset="-120"/>
              </a:rPr>
              <a:t>Meet retail where it is</a:t>
            </a:r>
            <a:endParaRPr lang="en-US" sz="1500" dirty="0"/>
          </a:p>
        </p:txBody>
      </p:sp>
      <p:sp>
        <p:nvSpPr>
          <p:cNvPr id="16" name="Text 11"/>
          <p:cNvSpPr/>
          <p:nvPr/>
        </p:nvSpPr>
        <p:spPr>
          <a:xfrm>
            <a:off x="3602736" y="4069080"/>
            <a:ext cx="2221992" cy="1325880"/>
          </a:xfrm>
          <a:prstGeom prst="rect">
            <a:avLst/>
          </a:prstGeom>
          <a:noFill/>
          <a:ln/>
        </p:spPr>
        <p:txBody>
          <a:bodyPr wrap="square" lIns="0" tIns="0" rIns="0" bIns="0" rtlCol="0" anchor="t"/>
          <a:lstStyle/>
          <a:p>
            <a:pPr marL="0" indent="0">
              <a:lnSpc>
                <a:spcPct val="106000"/>
              </a:lnSpc>
              <a:buNone/>
            </a:pPr>
            <a:r>
              <a:rPr lang="en-US" sz="1200" dirty="0">
                <a:solidFill>
                  <a:srgbClr val="23323F"/>
                </a:solidFill>
                <a:latin typeface="Calibri" pitchFamily="34" charset="0"/>
                <a:ea typeface="Calibri" pitchFamily="34" charset="-122"/>
                <a:cs typeface="Calibri" pitchFamily="34" charset="-120"/>
              </a:rPr>
              <a:t>In Kenya that means mobile money. M-Pesa is the on-ramp, not a nice-to-have.</a:t>
            </a:r>
            <a:endParaRPr lang="en-US" sz="1200" dirty="0"/>
          </a:p>
        </p:txBody>
      </p:sp>
      <p:sp>
        <p:nvSpPr>
          <p:cNvPr id="17" name="Shape 12"/>
          <p:cNvSpPr/>
          <p:nvPr/>
        </p:nvSpPr>
        <p:spPr>
          <a:xfrm>
            <a:off x="6144768" y="2240280"/>
            <a:ext cx="2679192" cy="3291840"/>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8" name="Shape 13"/>
          <p:cNvSpPr/>
          <p:nvPr/>
        </p:nvSpPr>
        <p:spPr>
          <a:xfrm>
            <a:off x="6144768" y="2240280"/>
            <a:ext cx="2679192" cy="109728"/>
          </a:xfrm>
          <a:prstGeom prst="rect">
            <a:avLst/>
          </a:prstGeom>
          <a:solidFill>
            <a:srgbClr val="8BC341"/>
          </a:solidFill>
          <a:ln/>
        </p:spPr>
        <p:txBody>
          <a:bodyPr/>
          <a:lstStyle/>
          <a:p>
            <a:endParaRPr lang="en-KE"/>
          </a:p>
        </p:txBody>
      </p:sp>
      <p:sp>
        <p:nvSpPr>
          <p:cNvPr id="19" name="Shape 14"/>
          <p:cNvSpPr/>
          <p:nvPr/>
        </p:nvSpPr>
        <p:spPr>
          <a:xfrm>
            <a:off x="6419088" y="2560320"/>
            <a:ext cx="658368" cy="658368"/>
          </a:xfrm>
          <a:prstGeom prst="ellipse">
            <a:avLst/>
          </a:prstGeom>
          <a:solidFill>
            <a:srgbClr val="F1F5EF"/>
          </a:solidFill>
          <a:ln/>
        </p:spPr>
        <p:txBody>
          <a:bodyPr/>
          <a:lstStyle/>
          <a:p>
            <a:endParaRPr lang="en-KE"/>
          </a:p>
        </p:txBody>
      </p:sp>
      <p:pic>
        <p:nvPicPr>
          <p:cNvPr id="20" name="Image 3" descr="preencoded.png"/>
          <p:cNvPicPr>
            <a:picLocks noChangeAspect="1"/>
          </p:cNvPicPr>
          <p:nvPr/>
        </p:nvPicPr>
        <p:blipFill>
          <a:blip r:embed="rId7"/>
          <a:stretch>
            <a:fillRect/>
          </a:stretch>
        </p:blipFill>
        <p:spPr>
          <a:xfrm>
            <a:off x="6574536" y="2715768"/>
            <a:ext cx="347472" cy="347472"/>
          </a:xfrm>
          <a:prstGeom prst="rect">
            <a:avLst/>
          </a:prstGeom>
        </p:spPr>
      </p:pic>
      <p:sp>
        <p:nvSpPr>
          <p:cNvPr id="21" name="Text 15"/>
          <p:cNvSpPr/>
          <p:nvPr/>
        </p:nvSpPr>
        <p:spPr>
          <a:xfrm>
            <a:off x="6400800" y="3383280"/>
            <a:ext cx="2221992" cy="685800"/>
          </a:xfrm>
          <a:prstGeom prst="rect">
            <a:avLst/>
          </a:prstGeom>
          <a:noFill/>
          <a:ln/>
        </p:spPr>
        <p:txBody>
          <a:bodyPr wrap="square" lIns="0" tIns="0" rIns="0" bIns="0" rtlCol="0" anchor="ctr"/>
          <a:lstStyle/>
          <a:p>
            <a:pPr marL="0" indent="0">
              <a:lnSpc>
                <a:spcPct val="98000"/>
              </a:lnSpc>
              <a:buNone/>
            </a:pPr>
            <a:r>
              <a:rPr lang="en-US" sz="1500" b="1" dirty="0">
                <a:solidFill>
                  <a:srgbClr val="14283A"/>
                </a:solidFill>
                <a:latin typeface="Arial" pitchFamily="34" charset="0"/>
                <a:ea typeface="Arial" pitchFamily="34" charset="-122"/>
                <a:cs typeface="Arial" pitchFamily="34" charset="-120"/>
              </a:rPr>
              <a:t>Educate before you activate</a:t>
            </a:r>
            <a:endParaRPr lang="en-US" sz="1500" dirty="0"/>
          </a:p>
        </p:txBody>
      </p:sp>
      <p:sp>
        <p:nvSpPr>
          <p:cNvPr id="22" name="Text 16"/>
          <p:cNvSpPr/>
          <p:nvPr/>
        </p:nvSpPr>
        <p:spPr>
          <a:xfrm>
            <a:off x="6400800" y="4069080"/>
            <a:ext cx="2221992" cy="1325880"/>
          </a:xfrm>
          <a:prstGeom prst="rect">
            <a:avLst/>
          </a:prstGeom>
          <a:noFill/>
          <a:ln/>
        </p:spPr>
        <p:txBody>
          <a:bodyPr wrap="square" lIns="0" tIns="0" rIns="0" bIns="0" rtlCol="0" anchor="t"/>
          <a:lstStyle/>
          <a:p>
            <a:pPr marL="0" indent="0">
              <a:lnSpc>
                <a:spcPct val="106000"/>
              </a:lnSpc>
              <a:buNone/>
            </a:pPr>
            <a:r>
              <a:rPr lang="en-US" sz="1200" dirty="0">
                <a:solidFill>
                  <a:srgbClr val="23323F"/>
                </a:solidFill>
                <a:latin typeface="Calibri" pitchFamily="34" charset="0"/>
                <a:ea typeface="Calibri" pitchFamily="34" charset="-122"/>
                <a:cs typeface="Calibri" pitchFamily="34" charset="-120"/>
              </a:rPr>
              <a:t>Soko Play builds confidence first; funded trading follows.</a:t>
            </a:r>
            <a:endParaRPr lang="en-US" sz="1200" dirty="0"/>
          </a:p>
        </p:txBody>
      </p:sp>
      <p:sp>
        <p:nvSpPr>
          <p:cNvPr id="23" name="Shape 17"/>
          <p:cNvSpPr/>
          <p:nvPr/>
        </p:nvSpPr>
        <p:spPr>
          <a:xfrm>
            <a:off x="8942832" y="2240280"/>
            <a:ext cx="2679192" cy="3291840"/>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24" name="Shape 18"/>
          <p:cNvSpPr/>
          <p:nvPr/>
        </p:nvSpPr>
        <p:spPr>
          <a:xfrm>
            <a:off x="8942832" y="2240280"/>
            <a:ext cx="2679192" cy="109728"/>
          </a:xfrm>
          <a:prstGeom prst="rect">
            <a:avLst/>
          </a:prstGeom>
          <a:solidFill>
            <a:srgbClr val="8BC341"/>
          </a:solidFill>
          <a:ln/>
        </p:spPr>
        <p:txBody>
          <a:bodyPr/>
          <a:lstStyle/>
          <a:p>
            <a:endParaRPr lang="en-KE"/>
          </a:p>
        </p:txBody>
      </p:sp>
      <p:sp>
        <p:nvSpPr>
          <p:cNvPr id="25" name="Shape 19"/>
          <p:cNvSpPr/>
          <p:nvPr/>
        </p:nvSpPr>
        <p:spPr>
          <a:xfrm>
            <a:off x="9217152" y="2560320"/>
            <a:ext cx="658368" cy="658368"/>
          </a:xfrm>
          <a:prstGeom prst="ellipse">
            <a:avLst/>
          </a:prstGeom>
          <a:solidFill>
            <a:srgbClr val="F1F5EF"/>
          </a:solidFill>
          <a:ln/>
        </p:spPr>
        <p:txBody>
          <a:bodyPr/>
          <a:lstStyle/>
          <a:p>
            <a:endParaRPr lang="en-KE"/>
          </a:p>
        </p:txBody>
      </p:sp>
      <p:pic>
        <p:nvPicPr>
          <p:cNvPr id="26" name="Image 4" descr="preencoded.png"/>
          <p:cNvPicPr>
            <a:picLocks noChangeAspect="1"/>
          </p:cNvPicPr>
          <p:nvPr/>
        </p:nvPicPr>
        <p:blipFill>
          <a:blip r:embed="rId8"/>
          <a:stretch>
            <a:fillRect/>
          </a:stretch>
        </p:blipFill>
        <p:spPr>
          <a:xfrm>
            <a:off x="9372600" y="2715768"/>
            <a:ext cx="347472" cy="347472"/>
          </a:xfrm>
          <a:prstGeom prst="rect">
            <a:avLst/>
          </a:prstGeom>
        </p:spPr>
      </p:pic>
      <p:sp>
        <p:nvSpPr>
          <p:cNvPr id="27" name="Text 20"/>
          <p:cNvSpPr/>
          <p:nvPr/>
        </p:nvSpPr>
        <p:spPr>
          <a:xfrm>
            <a:off x="9198864" y="3383280"/>
            <a:ext cx="2221992" cy="685800"/>
          </a:xfrm>
          <a:prstGeom prst="rect">
            <a:avLst/>
          </a:prstGeom>
          <a:noFill/>
          <a:ln/>
        </p:spPr>
        <p:txBody>
          <a:bodyPr wrap="square" lIns="0" tIns="0" rIns="0" bIns="0" rtlCol="0" anchor="ctr"/>
          <a:lstStyle/>
          <a:p>
            <a:pPr marL="0" indent="0">
              <a:lnSpc>
                <a:spcPct val="98000"/>
              </a:lnSpc>
              <a:buNone/>
            </a:pPr>
            <a:r>
              <a:rPr lang="en-US" sz="1500" b="1" dirty="0">
                <a:solidFill>
                  <a:srgbClr val="14283A"/>
                </a:solidFill>
                <a:latin typeface="Arial" pitchFamily="34" charset="0"/>
                <a:ea typeface="Arial" pitchFamily="34" charset="-122"/>
                <a:cs typeface="Arial" pitchFamily="34" charset="-120"/>
              </a:rPr>
              <a:t>Be honest about the base</a:t>
            </a:r>
            <a:endParaRPr lang="en-US" sz="1500" dirty="0"/>
          </a:p>
        </p:txBody>
      </p:sp>
      <p:sp>
        <p:nvSpPr>
          <p:cNvPr id="28" name="Text 21"/>
          <p:cNvSpPr/>
          <p:nvPr/>
        </p:nvSpPr>
        <p:spPr>
          <a:xfrm>
            <a:off x="9198864" y="4069080"/>
            <a:ext cx="2221992" cy="1325880"/>
          </a:xfrm>
          <a:prstGeom prst="rect">
            <a:avLst/>
          </a:prstGeom>
          <a:noFill/>
          <a:ln/>
        </p:spPr>
        <p:txBody>
          <a:bodyPr wrap="square" lIns="0" tIns="0" rIns="0" bIns="0" rtlCol="0" anchor="t"/>
          <a:lstStyle/>
          <a:p>
            <a:pPr marL="0" indent="0">
              <a:lnSpc>
                <a:spcPct val="106000"/>
              </a:lnSpc>
              <a:buNone/>
            </a:pPr>
            <a:r>
              <a:rPr lang="en-US" sz="1200" dirty="0">
                <a:solidFill>
                  <a:srgbClr val="23323F"/>
                </a:solidFill>
                <a:latin typeface="Calibri" pitchFamily="34" charset="0"/>
                <a:ea typeface="Calibri" pitchFamily="34" charset="-122"/>
                <a:cs typeface="Calibri" pitchFamily="34" charset="-120"/>
              </a:rPr>
              <a:t>Depth is here; broad retail conversion is the next milestone to prove.</a:t>
            </a:r>
            <a:endParaRPr lang="en-US" sz="1200" dirty="0"/>
          </a:p>
        </p:txBody>
      </p:sp>
      <p:sp>
        <p:nvSpPr>
          <p:cNvPr id="29" name="Shape 22"/>
          <p:cNvSpPr/>
          <p:nvPr/>
        </p:nvSpPr>
        <p:spPr>
          <a:xfrm>
            <a:off x="548640" y="5715000"/>
            <a:ext cx="11018520" cy="566928"/>
          </a:xfrm>
          <a:prstGeom prst="rect">
            <a:avLst/>
          </a:prstGeom>
          <a:solidFill>
            <a:srgbClr val="14283A"/>
          </a:solidFill>
          <a:ln/>
        </p:spPr>
        <p:txBody>
          <a:bodyPr/>
          <a:lstStyle/>
          <a:p>
            <a:endParaRPr lang="en-KE"/>
          </a:p>
        </p:txBody>
      </p:sp>
      <p:sp>
        <p:nvSpPr>
          <p:cNvPr id="30" name="Shape 23"/>
          <p:cNvSpPr/>
          <p:nvPr/>
        </p:nvSpPr>
        <p:spPr>
          <a:xfrm>
            <a:off x="548640" y="5715000"/>
            <a:ext cx="109728" cy="566928"/>
          </a:xfrm>
          <a:prstGeom prst="rect">
            <a:avLst/>
          </a:prstGeom>
          <a:solidFill>
            <a:srgbClr val="8BC341"/>
          </a:solidFill>
          <a:ln/>
        </p:spPr>
        <p:txBody>
          <a:bodyPr/>
          <a:lstStyle/>
          <a:p>
            <a:endParaRPr lang="en-KE"/>
          </a:p>
        </p:txBody>
      </p:sp>
      <p:sp>
        <p:nvSpPr>
          <p:cNvPr id="31" name="Text 24"/>
          <p:cNvSpPr/>
          <p:nvPr/>
        </p:nvSpPr>
        <p:spPr>
          <a:xfrm>
            <a:off x="548640" y="5715000"/>
            <a:ext cx="11018520" cy="56692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Reform the product, fund the liquidity, ride the rails people already use  then convert.</a:t>
            </a:r>
            <a:endParaRPr lang="en-US" sz="1400" dirty="0"/>
          </a:p>
        </p:txBody>
      </p:sp>
      <p:pic>
        <p:nvPicPr>
          <p:cNvPr id="33" name="Image 5" descr="assets/afm_logo.png"/>
          <p:cNvPicPr>
            <a:picLocks noChangeAspect="1"/>
          </p:cNvPicPr>
          <p:nvPr/>
        </p:nvPicPr>
        <p:blipFill>
          <a:blip r:embed="rId9"/>
          <a:stretch>
            <a:fillRect/>
          </a:stretch>
        </p:blipFill>
        <p:spPr>
          <a:xfrm>
            <a:off x="457200" y="292608"/>
            <a:ext cx="1170432" cy="318211"/>
          </a:xfrm>
          <a:prstGeom prst="rect">
            <a:avLst/>
          </a:prstGeom>
        </p:spPr>
      </p:pic>
      <p:pic>
        <p:nvPicPr>
          <p:cNvPr id="36" name="Image 8" descr="assets/nse_logo.png"/>
          <p:cNvPicPr>
            <a:picLocks noChangeAspect="1"/>
          </p:cNvPicPr>
          <p:nvPr/>
        </p:nvPicPr>
        <p:blipFill>
          <a:blip r:embed="rId10"/>
          <a:stretch>
            <a:fillRect/>
          </a:stretch>
        </p:blipFill>
        <p:spPr>
          <a:xfrm>
            <a:off x="10561320" y="6272784"/>
            <a:ext cx="1097280" cy="579730"/>
          </a:xfrm>
          <a:prstGeom prst="rect">
            <a:avLst/>
          </a:prstGeom>
        </p:spPr>
      </p:pic>
      <p:sp>
        <p:nvSpPr>
          <p:cNvPr id="37" name="Text 25"/>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8" name="Text 26"/>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13</a:t>
            </a:r>
            <a:endParaRPr lang="en-US" sz="900" dirty="0"/>
          </a:p>
        </p:txBody>
      </p:sp>
      <p:pic>
        <p:nvPicPr>
          <p:cNvPr id="32" name="Image 6" descr="assets/nse_badge.png">
            <a:extLst>
              <a:ext uri="{FF2B5EF4-FFF2-40B4-BE49-F238E27FC236}">
                <a16:creationId xmlns:a16="http://schemas.microsoft.com/office/drawing/2014/main" id="{23DA74BE-2DCA-7B11-2D4A-D5980543FA02}"/>
              </a:ext>
            </a:extLst>
          </p:cNvPr>
          <p:cNvPicPr>
            <a:picLocks noChangeAspect="1"/>
          </p:cNvPicPr>
          <p:nvPr/>
        </p:nvPicPr>
        <p:blipFill>
          <a:blip r:embed="rId11"/>
          <a:srcRect r="8614"/>
          <a:stretch>
            <a:fillRect/>
          </a:stretch>
        </p:blipFill>
        <p:spPr>
          <a:xfrm>
            <a:off x="11366643" y="-15617"/>
            <a:ext cx="835631" cy="798271"/>
          </a:xfrm>
          <a:prstGeom prst="rect">
            <a:avLst/>
          </a:prstGeom>
        </p:spPr>
      </p:pic>
      <p:pic>
        <p:nvPicPr>
          <p:cNvPr id="34" name="Picture 33">
            <a:extLst>
              <a:ext uri="{FF2B5EF4-FFF2-40B4-BE49-F238E27FC236}">
                <a16:creationId xmlns:a16="http://schemas.microsoft.com/office/drawing/2014/main" id="{D9F25949-4E4C-D154-DE6A-0B24071DC094}"/>
              </a:ext>
            </a:extLst>
          </p:cNvPr>
          <p:cNvPicPr>
            <a:picLocks noChangeAspect="1"/>
          </p:cNvPicPr>
          <p:nvPr/>
        </p:nvPicPr>
        <p:blipFill>
          <a:blip r:embed="rId12"/>
          <a:stretch>
            <a:fillRect/>
          </a:stretch>
        </p:blipFill>
        <p:spPr>
          <a:xfrm>
            <a:off x="457200" y="6221558"/>
            <a:ext cx="1637071" cy="6217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6303D"/>
        </a:solidFill>
        <a:effectLst/>
      </p:bgPr>
    </p:bg>
    <p:spTree>
      <p:nvGrpSpPr>
        <p:cNvPr id="1" name=""/>
        <p:cNvGrpSpPr/>
        <p:nvPr/>
      </p:nvGrpSpPr>
      <p:grpSpPr>
        <a:xfrm>
          <a:off x="0" y="0"/>
          <a:ext cx="0" cy="0"/>
          <a:chOff x="0" y="0"/>
          <a:chExt cx="0" cy="0"/>
        </a:xfrm>
      </p:grpSpPr>
      <p:pic>
        <p:nvPicPr>
          <p:cNvPr id="2" name="Image 0" descr="assets/nse_skyline.png"/>
          <p:cNvPicPr>
            <a:picLocks noChangeAspect="1"/>
          </p:cNvPicPr>
          <p:nvPr/>
        </p:nvPicPr>
        <p:blipFill>
          <a:blip r:embed="rId3">
            <a:alphaModFix amt="76000"/>
          </a:blip>
          <a:srcRect/>
          <a:stretch/>
        </p:blipFill>
        <p:spPr>
          <a:xfrm>
            <a:off x="0" y="0"/>
            <a:ext cx="12161520" cy="6858000"/>
          </a:xfrm>
          <a:prstGeom prst="rect">
            <a:avLst/>
          </a:prstGeom>
        </p:spPr>
      </p:pic>
      <p:sp>
        <p:nvSpPr>
          <p:cNvPr id="3" name="Shape 0"/>
          <p:cNvSpPr/>
          <p:nvPr/>
        </p:nvSpPr>
        <p:spPr>
          <a:xfrm>
            <a:off x="0" y="0"/>
            <a:ext cx="7680960" cy="6858000"/>
          </a:xfrm>
          <a:prstGeom prst="rect">
            <a:avLst/>
          </a:prstGeom>
          <a:solidFill>
            <a:srgbClr val="16303D">
              <a:alpha val="80000"/>
            </a:srgbClr>
          </a:solidFill>
          <a:ln/>
        </p:spPr>
        <p:txBody>
          <a:bodyPr/>
          <a:lstStyle/>
          <a:p>
            <a:endParaRPr lang="en-KE"/>
          </a:p>
        </p:txBody>
      </p:sp>
      <p:pic>
        <p:nvPicPr>
          <p:cNvPr id="4" name="Image 1" descr="assets/nse_logo_white.png"/>
          <p:cNvPicPr>
            <a:picLocks noChangeAspect="1"/>
          </p:cNvPicPr>
          <p:nvPr/>
        </p:nvPicPr>
        <p:blipFill>
          <a:blip r:embed="rId4"/>
          <a:stretch>
            <a:fillRect/>
          </a:stretch>
        </p:blipFill>
        <p:spPr>
          <a:xfrm>
            <a:off x="548640" y="411480"/>
            <a:ext cx="1864786" cy="984809"/>
          </a:xfrm>
          <a:prstGeom prst="rect">
            <a:avLst/>
          </a:prstGeom>
        </p:spPr>
      </p:pic>
      <p:pic>
        <p:nvPicPr>
          <p:cNvPr id="5" name="Image 2" descr="assets/afm_white.png"/>
          <p:cNvPicPr>
            <a:picLocks noChangeAspect="1"/>
          </p:cNvPicPr>
          <p:nvPr/>
        </p:nvPicPr>
        <p:blipFill>
          <a:blip r:embed="rId5"/>
          <a:stretch>
            <a:fillRect/>
          </a:stretch>
        </p:blipFill>
        <p:spPr>
          <a:xfrm>
            <a:off x="10241280" y="548640"/>
            <a:ext cx="1417320" cy="384962"/>
          </a:xfrm>
          <a:prstGeom prst="rect">
            <a:avLst/>
          </a:prstGeom>
        </p:spPr>
      </p:pic>
      <p:sp>
        <p:nvSpPr>
          <p:cNvPr id="6" name="Text 1"/>
          <p:cNvSpPr/>
          <p:nvPr/>
        </p:nvSpPr>
        <p:spPr>
          <a:xfrm>
            <a:off x="585216" y="2468880"/>
            <a:ext cx="7315200" cy="914400"/>
          </a:xfrm>
          <a:prstGeom prst="rect">
            <a:avLst/>
          </a:prstGeom>
          <a:noFill/>
          <a:ln/>
        </p:spPr>
        <p:txBody>
          <a:bodyPr wrap="square" lIns="0" tIns="0" rIns="0" bIns="0" rtlCol="0" anchor="ctr"/>
          <a:lstStyle/>
          <a:p>
            <a:pPr marL="0" indent="0">
              <a:buNone/>
            </a:pPr>
            <a:r>
              <a:rPr lang="en-US" sz="5200" b="1" dirty="0">
                <a:solidFill>
                  <a:srgbClr val="FFFFFF"/>
                </a:solidFill>
                <a:latin typeface="Arial" pitchFamily="34" charset="0"/>
                <a:ea typeface="Arial" pitchFamily="34" charset="-122"/>
                <a:cs typeface="Arial" pitchFamily="34" charset="-120"/>
              </a:rPr>
              <a:t>Asante.</a:t>
            </a:r>
            <a:endParaRPr lang="en-US" sz="5200" dirty="0"/>
          </a:p>
        </p:txBody>
      </p:sp>
      <p:sp>
        <p:nvSpPr>
          <p:cNvPr id="7" name="Text 2"/>
          <p:cNvSpPr/>
          <p:nvPr/>
        </p:nvSpPr>
        <p:spPr>
          <a:xfrm>
            <a:off x="603504" y="3474720"/>
            <a:ext cx="7315200" cy="457200"/>
          </a:xfrm>
          <a:prstGeom prst="rect">
            <a:avLst/>
          </a:prstGeom>
          <a:noFill/>
          <a:ln/>
        </p:spPr>
        <p:txBody>
          <a:bodyPr wrap="square" lIns="0" tIns="0" rIns="0" bIns="0" rtlCol="0" anchor="ctr"/>
          <a:lstStyle/>
          <a:p>
            <a:pPr marL="0" indent="0">
              <a:buNone/>
            </a:pPr>
            <a:r>
              <a:rPr lang="en-US" sz="1800" i="1" dirty="0">
                <a:solidFill>
                  <a:srgbClr val="CFE0C2"/>
                </a:solidFill>
                <a:latin typeface="Calibri" pitchFamily="34" charset="0"/>
                <a:ea typeface="Calibri" pitchFamily="34" charset="-122"/>
                <a:cs typeface="Calibri" pitchFamily="34" charset="-120"/>
              </a:rPr>
              <a:t>Thank you  questions welcome.</a:t>
            </a:r>
            <a:endParaRPr lang="en-US" sz="1800" dirty="0"/>
          </a:p>
        </p:txBody>
      </p:sp>
      <p:sp>
        <p:nvSpPr>
          <p:cNvPr id="8" name="Shape 3"/>
          <p:cNvSpPr/>
          <p:nvPr/>
        </p:nvSpPr>
        <p:spPr>
          <a:xfrm>
            <a:off x="603504" y="4297680"/>
            <a:ext cx="73152" cy="914400"/>
          </a:xfrm>
          <a:prstGeom prst="rect">
            <a:avLst/>
          </a:prstGeom>
          <a:solidFill>
            <a:srgbClr val="8BC341"/>
          </a:solidFill>
          <a:ln/>
        </p:spPr>
        <p:txBody>
          <a:bodyPr/>
          <a:lstStyle/>
          <a:p>
            <a:endParaRPr lang="en-KE"/>
          </a:p>
        </p:txBody>
      </p:sp>
      <p:sp>
        <p:nvSpPr>
          <p:cNvPr id="9" name="Text 4"/>
          <p:cNvSpPr/>
          <p:nvPr/>
        </p:nvSpPr>
        <p:spPr>
          <a:xfrm>
            <a:off x="804672" y="4297680"/>
            <a:ext cx="7315200" cy="914400"/>
          </a:xfrm>
          <a:prstGeom prst="rect">
            <a:avLst/>
          </a:prstGeom>
          <a:noFill/>
          <a:ln/>
        </p:spPr>
        <p:txBody>
          <a:bodyPr wrap="square" lIns="0" tIns="0" rIns="0" bIns="0" rtlCol="0" anchor="ctr"/>
          <a:lstStyle/>
          <a:p>
            <a:pPr marL="0" indent="0">
              <a:lnSpc>
                <a:spcPct val="108000"/>
              </a:lnSpc>
              <a:buNone/>
            </a:pPr>
            <a:r>
              <a:rPr lang="en-US" sz="1400" b="1" dirty="0">
                <a:solidFill>
                  <a:srgbClr val="FFFFFF"/>
                </a:solidFill>
                <a:latin typeface="Arial" pitchFamily="34" charset="0"/>
                <a:ea typeface="Arial" pitchFamily="34" charset="-122"/>
                <a:cs typeface="Arial" pitchFamily="34" charset="-120"/>
              </a:rPr>
              <a:t>Nairobi Securities Exchange  ·  NSE NEXT</a:t>
            </a:r>
            <a:endParaRPr lang="en-US" sz="1400" dirty="0"/>
          </a:p>
          <a:p>
            <a:pPr marL="0" indent="0">
              <a:lnSpc>
                <a:spcPct val="108000"/>
              </a:lnSpc>
              <a:buNone/>
            </a:pPr>
            <a:r>
              <a:rPr lang="en-US" sz="1250" dirty="0">
                <a:solidFill>
                  <a:srgbClr val="CFE0C2"/>
                </a:solidFill>
                <a:latin typeface="Calibri" pitchFamily="34" charset="0"/>
                <a:ea typeface="Calibri" pitchFamily="34" charset="-122"/>
                <a:cs typeface="Calibri" pitchFamily="34" charset="-120"/>
              </a:rPr>
              <a:t>Trading, Data &amp; Analytics Division</a:t>
            </a:r>
            <a:endParaRPr lang="en-US" sz="1400" dirty="0"/>
          </a:p>
          <a:p>
            <a:pPr marL="0" indent="0">
              <a:lnSpc>
                <a:spcPct val="108000"/>
              </a:lnSpc>
              <a:buNone/>
            </a:pPr>
            <a:r>
              <a:rPr lang="en-US" sz="1250" dirty="0">
                <a:solidFill>
                  <a:srgbClr val="CFE0C2"/>
                </a:solidFill>
                <a:latin typeface="Calibri" pitchFamily="34" charset="0"/>
                <a:ea typeface="Calibri" pitchFamily="34" charset="-122"/>
                <a:cs typeface="Calibri" pitchFamily="34" charset="-120"/>
              </a:rPr>
              <a:t>28th AFM Annual Conference  ·  Taipei, June 2026</a:t>
            </a:r>
            <a:endParaRPr lang="en-US" sz="1400" dirty="0"/>
          </a:p>
        </p:txBody>
      </p:sp>
      <p:pic>
        <p:nvPicPr>
          <p:cNvPr id="11" name="Picture 10">
            <a:extLst>
              <a:ext uri="{FF2B5EF4-FFF2-40B4-BE49-F238E27FC236}">
                <a16:creationId xmlns:a16="http://schemas.microsoft.com/office/drawing/2014/main" id="{42C3766D-04FC-3F90-D97C-079C8274450D}"/>
              </a:ext>
            </a:extLst>
          </p:cNvPr>
          <p:cNvPicPr>
            <a:picLocks noChangeAspect="1"/>
          </p:cNvPicPr>
          <p:nvPr/>
        </p:nvPicPr>
        <p:blipFill>
          <a:blip r:embed="rId6"/>
          <a:stretch>
            <a:fillRect/>
          </a:stretch>
        </p:blipFill>
        <p:spPr>
          <a:xfrm>
            <a:off x="457200" y="6221558"/>
            <a:ext cx="1637071" cy="621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32" name="Image 0" descr="assets/skyline.png">
            <a:extLst>
              <a:ext uri="{FF2B5EF4-FFF2-40B4-BE49-F238E27FC236}">
                <a16:creationId xmlns:a16="http://schemas.microsoft.com/office/drawing/2014/main" id="{DD870187-22A5-E6B0-C3BB-7474AF903E35}"/>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WHAT THIS SESSION COVERS</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Key Focus</a:t>
            </a:r>
            <a:endParaRPr lang="en-US" sz="2600" dirty="0"/>
          </a:p>
        </p:txBody>
      </p:sp>
      <p:sp>
        <p:nvSpPr>
          <p:cNvPr id="5" name="Shape 2"/>
          <p:cNvSpPr/>
          <p:nvPr/>
        </p:nvSpPr>
        <p:spPr>
          <a:xfrm>
            <a:off x="548640" y="2103120"/>
            <a:ext cx="10241280" cy="914400"/>
          </a:xfrm>
          <a:prstGeom prst="rect">
            <a:avLst/>
          </a:prstGeom>
          <a:solidFill>
            <a:srgbClr val="F1F5EF"/>
          </a:solidFill>
          <a:ln w="12700">
            <a:solidFill>
              <a:srgbClr val="DBE3DC"/>
            </a:solidFill>
            <a:prstDash val="solid"/>
          </a:ln>
        </p:spPr>
        <p:txBody>
          <a:bodyPr/>
          <a:lstStyle/>
          <a:p>
            <a:endParaRPr lang="en-KE"/>
          </a:p>
        </p:txBody>
      </p:sp>
      <p:sp>
        <p:nvSpPr>
          <p:cNvPr id="6" name="Shape 3"/>
          <p:cNvSpPr/>
          <p:nvPr/>
        </p:nvSpPr>
        <p:spPr>
          <a:xfrm>
            <a:off x="548640" y="2103120"/>
            <a:ext cx="91440" cy="914400"/>
          </a:xfrm>
          <a:prstGeom prst="rect">
            <a:avLst/>
          </a:prstGeom>
          <a:solidFill>
            <a:srgbClr val="8BC341"/>
          </a:solidFill>
          <a:ln/>
        </p:spPr>
        <p:txBody>
          <a:bodyPr/>
          <a:lstStyle/>
          <a:p>
            <a:endParaRPr lang="en-KE"/>
          </a:p>
        </p:txBody>
      </p:sp>
      <p:sp>
        <p:nvSpPr>
          <p:cNvPr id="7" name="Shape 4"/>
          <p:cNvSpPr/>
          <p:nvPr/>
        </p:nvSpPr>
        <p:spPr>
          <a:xfrm>
            <a:off x="822960" y="2304288"/>
            <a:ext cx="512064" cy="512064"/>
          </a:xfrm>
          <a:prstGeom prst="ellipse">
            <a:avLst/>
          </a:prstGeom>
          <a:solidFill>
            <a:srgbClr val="14283A"/>
          </a:solidFill>
          <a:ln/>
        </p:spPr>
        <p:txBody>
          <a:bodyPr/>
          <a:lstStyle/>
          <a:p>
            <a:endParaRPr lang="en-KE"/>
          </a:p>
        </p:txBody>
      </p:sp>
      <p:pic>
        <p:nvPicPr>
          <p:cNvPr id="8" name="Image 1" descr="preencoded.png"/>
          <p:cNvPicPr>
            <a:picLocks noChangeAspect="1"/>
          </p:cNvPicPr>
          <p:nvPr/>
        </p:nvPicPr>
        <p:blipFill>
          <a:blip r:embed="rId5"/>
          <a:stretch>
            <a:fillRect/>
          </a:stretch>
        </p:blipFill>
        <p:spPr>
          <a:xfrm>
            <a:off x="932688" y="2414016"/>
            <a:ext cx="292608" cy="292608"/>
          </a:xfrm>
          <a:prstGeom prst="rect">
            <a:avLst/>
          </a:prstGeom>
        </p:spPr>
      </p:pic>
      <p:sp>
        <p:nvSpPr>
          <p:cNvPr id="9" name="Text 5"/>
          <p:cNvSpPr/>
          <p:nvPr/>
        </p:nvSpPr>
        <p:spPr>
          <a:xfrm>
            <a:off x="1600200" y="2212848"/>
            <a:ext cx="365760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The starting point</a:t>
            </a:r>
            <a:endParaRPr lang="en-US" sz="1600" dirty="0"/>
          </a:p>
        </p:txBody>
      </p:sp>
      <p:sp>
        <p:nvSpPr>
          <p:cNvPr id="10" name="Text 6"/>
          <p:cNvSpPr/>
          <p:nvPr/>
        </p:nvSpPr>
        <p:spPr>
          <a:xfrm>
            <a:off x="5303520" y="2194560"/>
            <a:ext cx="5349240" cy="731520"/>
          </a:xfrm>
          <a:prstGeom prst="rect">
            <a:avLst/>
          </a:prstGeom>
          <a:noFill/>
          <a:ln/>
        </p:spPr>
        <p:txBody>
          <a:bodyPr wrap="square" lIns="0" tIns="0" rIns="0" bIns="0" rtlCol="0" anchor="ctr"/>
          <a:lstStyle/>
          <a:p>
            <a:pPr marL="0" indent="0">
              <a:buNone/>
            </a:pPr>
            <a:r>
              <a:rPr lang="en-US" sz="1300" dirty="0">
                <a:solidFill>
                  <a:srgbClr val="23323F"/>
                </a:solidFill>
                <a:latin typeface="Calibri" pitchFamily="34" charset="0"/>
                <a:ea typeface="Calibri" pitchFamily="34" charset="-122"/>
                <a:cs typeface="Calibri" pitchFamily="34" charset="-120"/>
              </a:rPr>
              <a:t>A thinly traded futures market and a clear retail ambition.</a:t>
            </a:r>
            <a:endParaRPr lang="en-US" sz="1300" dirty="0"/>
          </a:p>
        </p:txBody>
      </p:sp>
      <p:sp>
        <p:nvSpPr>
          <p:cNvPr id="11" name="Shape 7"/>
          <p:cNvSpPr/>
          <p:nvPr/>
        </p:nvSpPr>
        <p:spPr>
          <a:xfrm>
            <a:off x="548640" y="3136392"/>
            <a:ext cx="10241280" cy="914400"/>
          </a:xfrm>
          <a:prstGeom prst="rect">
            <a:avLst/>
          </a:prstGeom>
          <a:solidFill>
            <a:srgbClr val="F1F5EF"/>
          </a:solidFill>
          <a:ln w="12700">
            <a:solidFill>
              <a:srgbClr val="DBE3DC"/>
            </a:solidFill>
            <a:prstDash val="solid"/>
          </a:ln>
        </p:spPr>
        <p:txBody>
          <a:bodyPr/>
          <a:lstStyle/>
          <a:p>
            <a:endParaRPr lang="en-KE"/>
          </a:p>
        </p:txBody>
      </p:sp>
      <p:sp>
        <p:nvSpPr>
          <p:cNvPr id="12" name="Shape 8"/>
          <p:cNvSpPr/>
          <p:nvPr/>
        </p:nvSpPr>
        <p:spPr>
          <a:xfrm>
            <a:off x="548640" y="3136392"/>
            <a:ext cx="91440" cy="914400"/>
          </a:xfrm>
          <a:prstGeom prst="rect">
            <a:avLst/>
          </a:prstGeom>
          <a:solidFill>
            <a:srgbClr val="8BC341"/>
          </a:solidFill>
          <a:ln/>
        </p:spPr>
        <p:txBody>
          <a:bodyPr/>
          <a:lstStyle/>
          <a:p>
            <a:endParaRPr lang="en-KE"/>
          </a:p>
        </p:txBody>
      </p:sp>
      <p:sp>
        <p:nvSpPr>
          <p:cNvPr id="13" name="Shape 9"/>
          <p:cNvSpPr/>
          <p:nvPr/>
        </p:nvSpPr>
        <p:spPr>
          <a:xfrm>
            <a:off x="822960" y="3337560"/>
            <a:ext cx="512064" cy="512064"/>
          </a:xfrm>
          <a:prstGeom prst="ellipse">
            <a:avLst/>
          </a:prstGeom>
          <a:solidFill>
            <a:srgbClr val="14283A"/>
          </a:solidFill>
          <a:ln/>
        </p:spPr>
        <p:txBody>
          <a:bodyPr/>
          <a:lstStyle/>
          <a:p>
            <a:endParaRPr lang="en-KE"/>
          </a:p>
        </p:txBody>
      </p:sp>
      <p:pic>
        <p:nvPicPr>
          <p:cNvPr id="14" name="Image 2" descr="preencoded.png"/>
          <p:cNvPicPr>
            <a:picLocks noChangeAspect="1"/>
          </p:cNvPicPr>
          <p:nvPr/>
        </p:nvPicPr>
        <p:blipFill>
          <a:blip r:embed="rId6"/>
          <a:stretch>
            <a:fillRect/>
          </a:stretch>
        </p:blipFill>
        <p:spPr>
          <a:xfrm>
            <a:off x="932688" y="3447288"/>
            <a:ext cx="292608" cy="292608"/>
          </a:xfrm>
          <a:prstGeom prst="rect">
            <a:avLst/>
          </a:prstGeom>
        </p:spPr>
      </p:pic>
      <p:sp>
        <p:nvSpPr>
          <p:cNvPr id="15" name="Text 10"/>
          <p:cNvSpPr/>
          <p:nvPr/>
        </p:nvSpPr>
        <p:spPr>
          <a:xfrm>
            <a:off x="1600200" y="3246120"/>
            <a:ext cx="365760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Four deliberate reforms</a:t>
            </a:r>
            <a:endParaRPr lang="en-US" sz="1600" dirty="0"/>
          </a:p>
        </p:txBody>
      </p:sp>
      <p:sp>
        <p:nvSpPr>
          <p:cNvPr id="16" name="Text 11"/>
          <p:cNvSpPr/>
          <p:nvPr/>
        </p:nvSpPr>
        <p:spPr>
          <a:xfrm>
            <a:off x="5303520" y="3227832"/>
            <a:ext cx="5349240" cy="731520"/>
          </a:xfrm>
          <a:prstGeom prst="rect">
            <a:avLst/>
          </a:prstGeom>
          <a:noFill/>
          <a:ln/>
        </p:spPr>
        <p:txBody>
          <a:bodyPr wrap="square" lIns="0" tIns="0" rIns="0" bIns="0" rtlCol="0" anchor="ctr"/>
          <a:lstStyle/>
          <a:p>
            <a:pPr marL="0" indent="0">
              <a:buNone/>
            </a:pPr>
            <a:r>
              <a:rPr lang="en-US" sz="1300" dirty="0">
                <a:solidFill>
                  <a:srgbClr val="23323F"/>
                </a:solidFill>
                <a:latin typeface="Calibri" pitchFamily="34" charset="0"/>
                <a:ea typeface="Calibri" pitchFamily="34" charset="-122"/>
                <a:cs typeface="Calibri" pitchFamily="34" charset="-120"/>
              </a:rPr>
              <a:t>Contract resizing, a bigger market-making fund, Zidii Trader, and Soko Play.</a:t>
            </a:r>
            <a:endParaRPr lang="en-US" sz="1300" dirty="0"/>
          </a:p>
        </p:txBody>
      </p:sp>
      <p:sp>
        <p:nvSpPr>
          <p:cNvPr id="17" name="Shape 12"/>
          <p:cNvSpPr/>
          <p:nvPr/>
        </p:nvSpPr>
        <p:spPr>
          <a:xfrm>
            <a:off x="548640" y="4169664"/>
            <a:ext cx="10241280" cy="914400"/>
          </a:xfrm>
          <a:prstGeom prst="rect">
            <a:avLst/>
          </a:prstGeom>
          <a:solidFill>
            <a:srgbClr val="F1F5EF"/>
          </a:solidFill>
          <a:ln w="12700">
            <a:solidFill>
              <a:srgbClr val="DBE3DC"/>
            </a:solidFill>
            <a:prstDash val="solid"/>
          </a:ln>
        </p:spPr>
        <p:txBody>
          <a:bodyPr/>
          <a:lstStyle/>
          <a:p>
            <a:endParaRPr lang="en-KE"/>
          </a:p>
        </p:txBody>
      </p:sp>
      <p:sp>
        <p:nvSpPr>
          <p:cNvPr id="18" name="Shape 13"/>
          <p:cNvSpPr/>
          <p:nvPr/>
        </p:nvSpPr>
        <p:spPr>
          <a:xfrm>
            <a:off x="548640" y="4169664"/>
            <a:ext cx="91440" cy="914400"/>
          </a:xfrm>
          <a:prstGeom prst="rect">
            <a:avLst/>
          </a:prstGeom>
          <a:solidFill>
            <a:srgbClr val="8BC341"/>
          </a:solidFill>
          <a:ln/>
        </p:spPr>
        <p:txBody>
          <a:bodyPr/>
          <a:lstStyle/>
          <a:p>
            <a:endParaRPr lang="en-KE"/>
          </a:p>
        </p:txBody>
      </p:sp>
      <p:sp>
        <p:nvSpPr>
          <p:cNvPr id="19" name="Shape 14"/>
          <p:cNvSpPr/>
          <p:nvPr/>
        </p:nvSpPr>
        <p:spPr>
          <a:xfrm>
            <a:off x="822960" y="4370832"/>
            <a:ext cx="512064" cy="512064"/>
          </a:xfrm>
          <a:prstGeom prst="ellipse">
            <a:avLst/>
          </a:prstGeom>
          <a:solidFill>
            <a:srgbClr val="14283A"/>
          </a:solidFill>
          <a:ln/>
        </p:spPr>
        <p:txBody>
          <a:bodyPr/>
          <a:lstStyle/>
          <a:p>
            <a:endParaRPr lang="en-KE"/>
          </a:p>
        </p:txBody>
      </p:sp>
      <p:pic>
        <p:nvPicPr>
          <p:cNvPr id="20" name="Image 3" descr="preencoded.png"/>
          <p:cNvPicPr>
            <a:picLocks noChangeAspect="1"/>
          </p:cNvPicPr>
          <p:nvPr/>
        </p:nvPicPr>
        <p:blipFill>
          <a:blip r:embed="rId7"/>
          <a:stretch>
            <a:fillRect/>
          </a:stretch>
        </p:blipFill>
        <p:spPr>
          <a:xfrm>
            <a:off x="932688" y="4480560"/>
            <a:ext cx="292608" cy="292608"/>
          </a:xfrm>
          <a:prstGeom prst="rect">
            <a:avLst/>
          </a:prstGeom>
        </p:spPr>
      </p:pic>
      <p:sp>
        <p:nvSpPr>
          <p:cNvPr id="21" name="Text 15"/>
          <p:cNvSpPr/>
          <p:nvPr/>
        </p:nvSpPr>
        <p:spPr>
          <a:xfrm>
            <a:off x="1600200" y="4279392"/>
            <a:ext cx="365760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The impact, in the data</a:t>
            </a:r>
            <a:endParaRPr lang="en-US" sz="1600" dirty="0"/>
          </a:p>
        </p:txBody>
      </p:sp>
      <p:sp>
        <p:nvSpPr>
          <p:cNvPr id="22" name="Text 16"/>
          <p:cNvSpPr/>
          <p:nvPr/>
        </p:nvSpPr>
        <p:spPr>
          <a:xfrm>
            <a:off x="5303520" y="4261104"/>
            <a:ext cx="5349240" cy="731520"/>
          </a:xfrm>
          <a:prstGeom prst="rect">
            <a:avLst/>
          </a:prstGeom>
          <a:noFill/>
          <a:ln/>
        </p:spPr>
        <p:txBody>
          <a:bodyPr wrap="square" lIns="0" tIns="0" rIns="0" bIns="0" rtlCol="0" anchor="ctr"/>
          <a:lstStyle/>
          <a:p>
            <a:pPr marL="0" indent="0">
              <a:buNone/>
            </a:pPr>
            <a:r>
              <a:rPr lang="en-US" sz="1300" dirty="0">
                <a:solidFill>
                  <a:srgbClr val="23323F"/>
                </a:solidFill>
                <a:latin typeface="Calibri" pitchFamily="34" charset="0"/>
                <a:ea typeface="Calibri" pitchFamily="34" charset="-122"/>
                <a:cs typeface="Calibri" pitchFamily="34" charset="-120"/>
              </a:rPr>
              <a:t>Turnover, contracts traded, daily activity and participation, 2024/5 vs 2026.</a:t>
            </a:r>
            <a:endParaRPr lang="en-US" sz="1300" dirty="0"/>
          </a:p>
        </p:txBody>
      </p:sp>
      <p:sp>
        <p:nvSpPr>
          <p:cNvPr id="23" name="Shape 17"/>
          <p:cNvSpPr/>
          <p:nvPr/>
        </p:nvSpPr>
        <p:spPr>
          <a:xfrm>
            <a:off x="548640" y="5202936"/>
            <a:ext cx="10241280" cy="914400"/>
          </a:xfrm>
          <a:prstGeom prst="rect">
            <a:avLst/>
          </a:prstGeom>
          <a:solidFill>
            <a:srgbClr val="F1F5EF"/>
          </a:solidFill>
          <a:ln w="12700">
            <a:solidFill>
              <a:srgbClr val="DBE3DC"/>
            </a:solidFill>
            <a:prstDash val="solid"/>
          </a:ln>
        </p:spPr>
        <p:txBody>
          <a:bodyPr/>
          <a:lstStyle/>
          <a:p>
            <a:endParaRPr lang="en-KE"/>
          </a:p>
        </p:txBody>
      </p:sp>
      <p:sp>
        <p:nvSpPr>
          <p:cNvPr id="24" name="Shape 18"/>
          <p:cNvSpPr/>
          <p:nvPr/>
        </p:nvSpPr>
        <p:spPr>
          <a:xfrm>
            <a:off x="548640" y="5202936"/>
            <a:ext cx="91440" cy="914400"/>
          </a:xfrm>
          <a:prstGeom prst="rect">
            <a:avLst/>
          </a:prstGeom>
          <a:solidFill>
            <a:srgbClr val="8BC341"/>
          </a:solidFill>
          <a:ln/>
        </p:spPr>
        <p:txBody>
          <a:bodyPr/>
          <a:lstStyle/>
          <a:p>
            <a:endParaRPr lang="en-KE"/>
          </a:p>
        </p:txBody>
      </p:sp>
      <p:sp>
        <p:nvSpPr>
          <p:cNvPr id="25" name="Shape 19"/>
          <p:cNvSpPr/>
          <p:nvPr/>
        </p:nvSpPr>
        <p:spPr>
          <a:xfrm>
            <a:off x="822960" y="5404104"/>
            <a:ext cx="512064" cy="512064"/>
          </a:xfrm>
          <a:prstGeom prst="ellipse">
            <a:avLst/>
          </a:prstGeom>
          <a:solidFill>
            <a:srgbClr val="14283A"/>
          </a:solidFill>
          <a:ln/>
        </p:spPr>
        <p:txBody>
          <a:bodyPr/>
          <a:lstStyle/>
          <a:p>
            <a:endParaRPr lang="en-KE"/>
          </a:p>
        </p:txBody>
      </p:sp>
      <p:pic>
        <p:nvPicPr>
          <p:cNvPr id="26" name="Image 4" descr="preencoded.png"/>
          <p:cNvPicPr>
            <a:picLocks noChangeAspect="1"/>
          </p:cNvPicPr>
          <p:nvPr/>
        </p:nvPicPr>
        <p:blipFill>
          <a:blip r:embed="rId8"/>
          <a:stretch>
            <a:fillRect/>
          </a:stretch>
        </p:blipFill>
        <p:spPr>
          <a:xfrm>
            <a:off x="932688" y="5513832"/>
            <a:ext cx="292608" cy="292608"/>
          </a:xfrm>
          <a:prstGeom prst="rect">
            <a:avLst/>
          </a:prstGeom>
        </p:spPr>
      </p:pic>
      <p:sp>
        <p:nvSpPr>
          <p:cNvPr id="27" name="Text 20"/>
          <p:cNvSpPr/>
          <p:nvPr/>
        </p:nvSpPr>
        <p:spPr>
          <a:xfrm>
            <a:off x="1600200" y="5312664"/>
            <a:ext cx="365760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An honest read</a:t>
            </a:r>
            <a:endParaRPr lang="en-US" sz="1600" dirty="0"/>
          </a:p>
        </p:txBody>
      </p:sp>
      <p:sp>
        <p:nvSpPr>
          <p:cNvPr id="28" name="Text 21"/>
          <p:cNvSpPr/>
          <p:nvPr/>
        </p:nvSpPr>
        <p:spPr>
          <a:xfrm>
            <a:off x="5303520" y="5294376"/>
            <a:ext cx="5349240" cy="731520"/>
          </a:xfrm>
          <a:prstGeom prst="rect">
            <a:avLst/>
          </a:prstGeom>
          <a:noFill/>
          <a:ln/>
        </p:spPr>
        <p:txBody>
          <a:bodyPr wrap="square" lIns="0" tIns="0" rIns="0" bIns="0" rtlCol="0" anchor="ctr"/>
          <a:lstStyle/>
          <a:p>
            <a:pPr marL="0" indent="0">
              <a:buNone/>
            </a:pPr>
            <a:r>
              <a:rPr lang="en-US" sz="1300" dirty="0">
                <a:solidFill>
                  <a:srgbClr val="23323F"/>
                </a:solidFill>
                <a:latin typeface="Calibri" pitchFamily="34" charset="0"/>
                <a:ea typeface="Calibri" pitchFamily="34" charset="-122"/>
                <a:cs typeface="Calibri" pitchFamily="34" charset="-120"/>
              </a:rPr>
              <a:t>What actually drove the numbers  and what the next phase must prove.</a:t>
            </a:r>
            <a:endParaRPr lang="en-US" sz="1300" dirty="0"/>
          </a:p>
        </p:txBody>
      </p:sp>
      <p:pic>
        <p:nvPicPr>
          <p:cNvPr id="30" name="Image 5" descr="assets/afm_logo.png"/>
          <p:cNvPicPr>
            <a:picLocks noChangeAspect="1"/>
          </p:cNvPicPr>
          <p:nvPr/>
        </p:nvPicPr>
        <p:blipFill>
          <a:blip r:embed="rId9"/>
          <a:stretch>
            <a:fillRect/>
          </a:stretch>
        </p:blipFill>
        <p:spPr>
          <a:xfrm>
            <a:off x="457200" y="292608"/>
            <a:ext cx="1170432" cy="318211"/>
          </a:xfrm>
          <a:prstGeom prst="rect">
            <a:avLst/>
          </a:prstGeom>
        </p:spPr>
      </p:pic>
      <p:pic>
        <p:nvPicPr>
          <p:cNvPr id="31" name="Image 6" descr="assets/nse_badge.png"/>
          <p:cNvPicPr>
            <a:picLocks noChangeAspect="1"/>
          </p:cNvPicPr>
          <p:nvPr/>
        </p:nvPicPr>
        <p:blipFill>
          <a:blip r:embed="rId10"/>
          <a:srcRect r="8614"/>
          <a:stretch>
            <a:fillRect/>
          </a:stretch>
        </p:blipFill>
        <p:spPr>
          <a:xfrm>
            <a:off x="11356369" y="0"/>
            <a:ext cx="835631" cy="798271"/>
          </a:xfrm>
          <a:prstGeom prst="rect">
            <a:avLst/>
          </a:prstGeom>
        </p:spPr>
      </p:pic>
      <p:pic>
        <p:nvPicPr>
          <p:cNvPr id="33" name="Image 8" descr="assets/nse_logo.png"/>
          <p:cNvPicPr>
            <a:picLocks noChangeAspect="1"/>
          </p:cNvPicPr>
          <p:nvPr/>
        </p:nvPicPr>
        <p:blipFill>
          <a:blip r:embed="rId11"/>
          <a:stretch>
            <a:fillRect/>
          </a:stretch>
        </p:blipFill>
        <p:spPr>
          <a:xfrm>
            <a:off x="10561320" y="6272784"/>
            <a:ext cx="1097280" cy="579730"/>
          </a:xfrm>
          <a:prstGeom prst="rect">
            <a:avLst/>
          </a:prstGeom>
        </p:spPr>
      </p:pic>
      <p:sp>
        <p:nvSpPr>
          <p:cNvPr id="34" name="Text 22"/>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5" name="Text 23"/>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2</a:t>
            </a:r>
            <a:endParaRPr lang="en-US" sz="900" dirty="0"/>
          </a:p>
        </p:txBody>
      </p:sp>
      <p:pic>
        <p:nvPicPr>
          <p:cNvPr id="29" name="Image 6" descr="assets/nse_badge.png">
            <a:extLst>
              <a:ext uri="{FF2B5EF4-FFF2-40B4-BE49-F238E27FC236}">
                <a16:creationId xmlns:a16="http://schemas.microsoft.com/office/drawing/2014/main" id="{F42CCA07-3CA5-9743-0DE6-5093BC341ED9}"/>
              </a:ext>
            </a:extLst>
          </p:cNvPr>
          <p:cNvPicPr>
            <a:picLocks noChangeAspect="1"/>
          </p:cNvPicPr>
          <p:nvPr/>
        </p:nvPicPr>
        <p:blipFill>
          <a:blip r:embed="rId10"/>
          <a:srcRect r="8614"/>
          <a:stretch>
            <a:fillRect/>
          </a:stretch>
        </p:blipFill>
        <p:spPr>
          <a:xfrm>
            <a:off x="11366643" y="-15617"/>
            <a:ext cx="835631" cy="798271"/>
          </a:xfrm>
          <a:prstGeom prst="rect">
            <a:avLst/>
          </a:prstGeom>
        </p:spPr>
      </p:pic>
      <p:pic>
        <p:nvPicPr>
          <p:cNvPr id="36" name="Picture 35">
            <a:extLst>
              <a:ext uri="{FF2B5EF4-FFF2-40B4-BE49-F238E27FC236}">
                <a16:creationId xmlns:a16="http://schemas.microsoft.com/office/drawing/2014/main" id="{A429571C-986B-817B-D6E6-870403A8392E}"/>
              </a:ext>
            </a:extLst>
          </p:cNvPr>
          <p:cNvPicPr>
            <a:picLocks noChangeAspect="1"/>
          </p:cNvPicPr>
          <p:nvPr/>
        </p:nvPicPr>
        <p:blipFill>
          <a:blip r:embed="rId12"/>
          <a:stretch>
            <a:fillRect/>
          </a:stretch>
        </p:blipFill>
        <p:spPr>
          <a:xfrm>
            <a:off x="457200" y="6221558"/>
            <a:ext cx="1637071" cy="6217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30" name="Image 0" descr="assets/skyline.png">
            <a:extLst>
              <a:ext uri="{FF2B5EF4-FFF2-40B4-BE49-F238E27FC236}">
                <a16:creationId xmlns:a16="http://schemas.microsoft.com/office/drawing/2014/main" id="{081807EF-CAD0-C942-99C5-C215550317F4}"/>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NSE NEXT  THE BASELINE</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Where we started: a market built, but not yet busy</a:t>
            </a:r>
            <a:endParaRPr lang="en-US" sz="2600" dirty="0"/>
          </a:p>
        </p:txBody>
      </p:sp>
      <p:sp>
        <p:nvSpPr>
          <p:cNvPr id="5" name="Text 2"/>
          <p:cNvSpPr/>
          <p:nvPr/>
        </p:nvSpPr>
        <p:spPr>
          <a:xfrm>
            <a:off x="548640" y="2103120"/>
            <a:ext cx="5577840" cy="1280160"/>
          </a:xfrm>
          <a:prstGeom prst="rect">
            <a:avLst/>
          </a:prstGeom>
          <a:noFill/>
          <a:ln/>
        </p:spPr>
        <p:txBody>
          <a:bodyPr wrap="square" lIns="0" tIns="0" rIns="0" bIns="0" rtlCol="0" anchor="t"/>
          <a:lstStyle/>
          <a:p>
            <a:pPr marL="0" indent="0">
              <a:lnSpc>
                <a:spcPct val="112000"/>
              </a:lnSpc>
              <a:buNone/>
            </a:pPr>
            <a:r>
              <a:rPr lang="en-US" sz="1400" b="1" dirty="0">
                <a:solidFill>
                  <a:srgbClr val="5E8C2A"/>
                </a:solidFill>
                <a:latin typeface="Calibri" pitchFamily="34" charset="0"/>
                <a:ea typeface="Calibri" pitchFamily="34" charset="-122"/>
                <a:cs typeface="Calibri" pitchFamily="34" charset="-120"/>
              </a:rPr>
              <a:t>NSE NEXT</a:t>
            </a:r>
            <a:r>
              <a:rPr lang="en-US" sz="1400" dirty="0">
                <a:solidFill>
                  <a:srgbClr val="23323F"/>
                </a:solidFill>
                <a:latin typeface="Calibri" pitchFamily="34" charset="0"/>
                <a:ea typeface="Calibri" pitchFamily="34" charset="-122"/>
                <a:cs typeface="Calibri" pitchFamily="34" charset="-120"/>
              </a:rPr>
              <a:t> is the derivatives segment of the Nairobi Securities Exchange  East Africa’s first exchange-traded futures market, listing single-stock futures on Kenya’s blue-chips and an equity index future.</a:t>
            </a:r>
            <a:endParaRPr lang="en-US" sz="1400" dirty="0"/>
          </a:p>
        </p:txBody>
      </p:sp>
      <p:sp>
        <p:nvSpPr>
          <p:cNvPr id="6" name="Text 3"/>
          <p:cNvSpPr/>
          <p:nvPr/>
        </p:nvSpPr>
        <p:spPr>
          <a:xfrm>
            <a:off x="548640" y="3429000"/>
            <a:ext cx="5577840" cy="1828800"/>
          </a:xfrm>
          <a:prstGeom prst="rect">
            <a:avLst/>
          </a:prstGeom>
          <a:noFill/>
          <a:ln/>
        </p:spPr>
        <p:txBody>
          <a:bodyPr wrap="square" lIns="0" tIns="0" rIns="0" bIns="0" rtlCol="0" anchor="t"/>
          <a:lstStyle/>
          <a:p>
            <a:pPr marL="0" indent="0">
              <a:lnSpc>
                <a:spcPct val="112000"/>
              </a:lnSpc>
              <a:buNone/>
            </a:pPr>
            <a:r>
              <a:rPr lang="en-US" sz="1300" dirty="0">
                <a:solidFill>
                  <a:srgbClr val="23323F"/>
                </a:solidFill>
                <a:latin typeface="Calibri" pitchFamily="34" charset="0"/>
                <a:ea typeface="Calibri" pitchFamily="34" charset="-122"/>
                <a:cs typeface="Calibri" pitchFamily="34" charset="-120"/>
              </a:rPr>
              <a:t>Through 2024 the market worked  pricing, clearing and settlement were sound  but activity was thin and concentrated among a handful of institutional members. The contract was simply too big, and too hard to reach, for an ordinary Kenyan investor.</a:t>
            </a:r>
            <a:endParaRPr lang="en-US" sz="1300" dirty="0"/>
          </a:p>
        </p:txBody>
      </p:sp>
      <p:sp>
        <p:nvSpPr>
          <p:cNvPr id="7" name="Shape 4"/>
          <p:cNvSpPr/>
          <p:nvPr/>
        </p:nvSpPr>
        <p:spPr>
          <a:xfrm>
            <a:off x="6400800" y="2103120"/>
            <a:ext cx="251460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8" name="Shape 5"/>
          <p:cNvSpPr/>
          <p:nvPr/>
        </p:nvSpPr>
        <p:spPr>
          <a:xfrm>
            <a:off x="6400800" y="2103120"/>
            <a:ext cx="91440" cy="1627632"/>
          </a:xfrm>
          <a:prstGeom prst="rect">
            <a:avLst/>
          </a:prstGeom>
          <a:solidFill>
            <a:srgbClr val="14283A"/>
          </a:solidFill>
          <a:ln/>
        </p:spPr>
        <p:txBody>
          <a:bodyPr/>
          <a:lstStyle/>
          <a:p>
            <a:endParaRPr lang="en-KE"/>
          </a:p>
        </p:txBody>
      </p:sp>
      <p:sp>
        <p:nvSpPr>
          <p:cNvPr id="9" name="Text 6"/>
          <p:cNvSpPr/>
          <p:nvPr/>
        </p:nvSpPr>
        <p:spPr>
          <a:xfrm>
            <a:off x="6583680" y="2249424"/>
            <a:ext cx="222199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KES 170M</a:t>
            </a:r>
            <a:endParaRPr lang="en-US" sz="3400" dirty="0"/>
          </a:p>
        </p:txBody>
      </p:sp>
      <p:sp>
        <p:nvSpPr>
          <p:cNvPr id="10" name="Text 7"/>
          <p:cNvSpPr/>
          <p:nvPr/>
        </p:nvSpPr>
        <p:spPr>
          <a:xfrm>
            <a:off x="6601968" y="2944368"/>
            <a:ext cx="216712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2024 annual turnover</a:t>
            </a:r>
            <a:endParaRPr lang="en-US" sz="1250" dirty="0"/>
          </a:p>
        </p:txBody>
      </p:sp>
      <p:sp>
        <p:nvSpPr>
          <p:cNvPr id="11" name="Text 8"/>
          <p:cNvSpPr/>
          <p:nvPr/>
        </p:nvSpPr>
        <p:spPr>
          <a:xfrm>
            <a:off x="6601968" y="3236976"/>
            <a:ext cx="216712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Notional traded, full year</a:t>
            </a:r>
            <a:endParaRPr lang="en-US" sz="1050" dirty="0"/>
          </a:p>
        </p:txBody>
      </p:sp>
      <p:sp>
        <p:nvSpPr>
          <p:cNvPr id="12" name="Shape 9"/>
          <p:cNvSpPr/>
          <p:nvPr/>
        </p:nvSpPr>
        <p:spPr>
          <a:xfrm>
            <a:off x="9098280" y="2103120"/>
            <a:ext cx="251460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3" name="Shape 10"/>
          <p:cNvSpPr/>
          <p:nvPr/>
        </p:nvSpPr>
        <p:spPr>
          <a:xfrm>
            <a:off x="9098280" y="2103120"/>
            <a:ext cx="91440" cy="1627632"/>
          </a:xfrm>
          <a:prstGeom prst="rect">
            <a:avLst/>
          </a:prstGeom>
          <a:solidFill>
            <a:srgbClr val="14283A"/>
          </a:solidFill>
          <a:ln/>
        </p:spPr>
        <p:txBody>
          <a:bodyPr/>
          <a:lstStyle/>
          <a:p>
            <a:endParaRPr lang="en-KE"/>
          </a:p>
        </p:txBody>
      </p:sp>
      <p:sp>
        <p:nvSpPr>
          <p:cNvPr id="14" name="Text 11"/>
          <p:cNvSpPr/>
          <p:nvPr/>
        </p:nvSpPr>
        <p:spPr>
          <a:xfrm>
            <a:off x="9281160" y="2249424"/>
            <a:ext cx="222199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6,683</a:t>
            </a:r>
            <a:endParaRPr lang="en-US" sz="3400" dirty="0"/>
          </a:p>
        </p:txBody>
      </p:sp>
      <p:sp>
        <p:nvSpPr>
          <p:cNvPr id="15" name="Text 12"/>
          <p:cNvSpPr/>
          <p:nvPr/>
        </p:nvSpPr>
        <p:spPr>
          <a:xfrm>
            <a:off x="9299448" y="2944368"/>
            <a:ext cx="216712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Contracts traded, 2024</a:t>
            </a:r>
            <a:endParaRPr lang="en-US" sz="1250" dirty="0"/>
          </a:p>
        </p:txBody>
      </p:sp>
      <p:sp>
        <p:nvSpPr>
          <p:cNvPr id="16" name="Text 13"/>
          <p:cNvSpPr/>
          <p:nvPr/>
        </p:nvSpPr>
        <p:spPr>
          <a:xfrm>
            <a:off x="9299448" y="3236976"/>
            <a:ext cx="216712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Across the whole year</a:t>
            </a:r>
            <a:endParaRPr lang="en-US" sz="1050" dirty="0"/>
          </a:p>
        </p:txBody>
      </p:sp>
      <p:sp>
        <p:nvSpPr>
          <p:cNvPr id="17" name="Shape 14"/>
          <p:cNvSpPr/>
          <p:nvPr/>
        </p:nvSpPr>
        <p:spPr>
          <a:xfrm>
            <a:off x="6400800" y="3867912"/>
            <a:ext cx="251460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8" name="Shape 15"/>
          <p:cNvSpPr/>
          <p:nvPr/>
        </p:nvSpPr>
        <p:spPr>
          <a:xfrm>
            <a:off x="6400800" y="3867912"/>
            <a:ext cx="91440" cy="1627632"/>
          </a:xfrm>
          <a:prstGeom prst="rect">
            <a:avLst/>
          </a:prstGeom>
          <a:solidFill>
            <a:srgbClr val="14283A"/>
          </a:solidFill>
          <a:ln/>
        </p:spPr>
        <p:txBody>
          <a:bodyPr/>
          <a:lstStyle/>
          <a:p>
            <a:endParaRPr lang="en-KE"/>
          </a:p>
        </p:txBody>
      </p:sp>
      <p:sp>
        <p:nvSpPr>
          <p:cNvPr id="19" name="Text 16"/>
          <p:cNvSpPr/>
          <p:nvPr/>
        </p:nvSpPr>
        <p:spPr>
          <a:xfrm>
            <a:off x="6583680" y="4014216"/>
            <a:ext cx="222199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~491</a:t>
            </a:r>
            <a:endParaRPr lang="en-US" sz="3400" dirty="0"/>
          </a:p>
        </p:txBody>
      </p:sp>
      <p:sp>
        <p:nvSpPr>
          <p:cNvPr id="20" name="Text 17"/>
          <p:cNvSpPr/>
          <p:nvPr/>
        </p:nvSpPr>
        <p:spPr>
          <a:xfrm>
            <a:off x="6601968" y="4709160"/>
            <a:ext cx="216712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Total investor accounts</a:t>
            </a:r>
            <a:endParaRPr lang="en-US" sz="1250" dirty="0"/>
          </a:p>
        </p:txBody>
      </p:sp>
      <p:sp>
        <p:nvSpPr>
          <p:cNvPr id="21" name="Text 18"/>
          <p:cNvSpPr/>
          <p:nvPr/>
        </p:nvSpPr>
        <p:spPr>
          <a:xfrm>
            <a:off x="6601968" y="5001768"/>
            <a:ext cx="216712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~92% individuals  a small base</a:t>
            </a:r>
            <a:endParaRPr lang="en-US" sz="1050" dirty="0"/>
          </a:p>
        </p:txBody>
      </p:sp>
      <p:sp>
        <p:nvSpPr>
          <p:cNvPr id="22" name="Shape 19"/>
          <p:cNvSpPr/>
          <p:nvPr/>
        </p:nvSpPr>
        <p:spPr>
          <a:xfrm>
            <a:off x="9098280" y="3867912"/>
            <a:ext cx="251460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23" name="Shape 20"/>
          <p:cNvSpPr/>
          <p:nvPr/>
        </p:nvSpPr>
        <p:spPr>
          <a:xfrm>
            <a:off x="9098280" y="3867912"/>
            <a:ext cx="91440" cy="1627632"/>
          </a:xfrm>
          <a:prstGeom prst="rect">
            <a:avLst/>
          </a:prstGeom>
          <a:solidFill>
            <a:srgbClr val="14283A"/>
          </a:solidFill>
          <a:ln/>
        </p:spPr>
        <p:txBody>
          <a:bodyPr/>
          <a:lstStyle/>
          <a:p>
            <a:endParaRPr lang="en-KE"/>
          </a:p>
        </p:txBody>
      </p:sp>
      <p:sp>
        <p:nvSpPr>
          <p:cNvPr id="24" name="Text 21"/>
          <p:cNvSpPr/>
          <p:nvPr/>
        </p:nvSpPr>
        <p:spPr>
          <a:xfrm>
            <a:off x="9281160" y="4014216"/>
            <a:ext cx="222199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~98%</a:t>
            </a:r>
            <a:endParaRPr lang="en-US" sz="3400" dirty="0"/>
          </a:p>
        </p:txBody>
      </p:sp>
      <p:sp>
        <p:nvSpPr>
          <p:cNvPr id="25" name="Text 22"/>
          <p:cNvSpPr/>
          <p:nvPr/>
        </p:nvSpPr>
        <p:spPr>
          <a:xfrm>
            <a:off x="9299448" y="4709160"/>
            <a:ext cx="216712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Turnover from a few members</a:t>
            </a:r>
            <a:endParaRPr lang="en-US" sz="1250" dirty="0"/>
          </a:p>
        </p:txBody>
      </p:sp>
      <p:sp>
        <p:nvSpPr>
          <p:cNvPr id="26" name="Text 23"/>
          <p:cNvSpPr/>
          <p:nvPr/>
        </p:nvSpPr>
        <p:spPr>
          <a:xfrm>
            <a:off x="9299448" y="5001768"/>
            <a:ext cx="216712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Liquidity highly concentrated</a:t>
            </a:r>
            <a:endParaRPr lang="en-US" sz="1050" dirty="0"/>
          </a:p>
        </p:txBody>
      </p:sp>
      <p:pic>
        <p:nvPicPr>
          <p:cNvPr id="28" name="Image 1" descr="assets/afm_logo.png"/>
          <p:cNvPicPr>
            <a:picLocks noChangeAspect="1"/>
          </p:cNvPicPr>
          <p:nvPr/>
        </p:nvPicPr>
        <p:blipFill>
          <a:blip r:embed="rId5"/>
          <a:stretch>
            <a:fillRect/>
          </a:stretch>
        </p:blipFill>
        <p:spPr>
          <a:xfrm>
            <a:off x="457200" y="292608"/>
            <a:ext cx="1170432" cy="318211"/>
          </a:xfrm>
          <a:prstGeom prst="rect">
            <a:avLst/>
          </a:prstGeom>
        </p:spPr>
      </p:pic>
      <p:pic>
        <p:nvPicPr>
          <p:cNvPr id="31" name="Image 4" descr="assets/nse_logo.png"/>
          <p:cNvPicPr>
            <a:picLocks noChangeAspect="1"/>
          </p:cNvPicPr>
          <p:nvPr/>
        </p:nvPicPr>
        <p:blipFill>
          <a:blip r:embed="rId6"/>
          <a:stretch>
            <a:fillRect/>
          </a:stretch>
        </p:blipFill>
        <p:spPr>
          <a:xfrm>
            <a:off x="10561320" y="6272784"/>
            <a:ext cx="1097280" cy="579730"/>
          </a:xfrm>
          <a:prstGeom prst="rect">
            <a:avLst/>
          </a:prstGeom>
        </p:spPr>
      </p:pic>
      <p:sp>
        <p:nvSpPr>
          <p:cNvPr id="32" name="Text 24"/>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3" name="Text 25"/>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3</a:t>
            </a:r>
            <a:endParaRPr lang="en-US" sz="900" dirty="0"/>
          </a:p>
        </p:txBody>
      </p:sp>
      <p:pic>
        <p:nvPicPr>
          <p:cNvPr id="27" name="Image 6" descr="assets/nse_badge.png">
            <a:extLst>
              <a:ext uri="{FF2B5EF4-FFF2-40B4-BE49-F238E27FC236}">
                <a16:creationId xmlns:a16="http://schemas.microsoft.com/office/drawing/2014/main" id="{726CCD75-7E05-7ADB-6518-0953A1515ABE}"/>
              </a:ext>
            </a:extLst>
          </p:cNvPr>
          <p:cNvPicPr>
            <a:picLocks noChangeAspect="1"/>
          </p:cNvPicPr>
          <p:nvPr/>
        </p:nvPicPr>
        <p:blipFill>
          <a:blip r:embed="rId7"/>
          <a:srcRect r="8614"/>
          <a:stretch>
            <a:fillRect/>
          </a:stretch>
        </p:blipFill>
        <p:spPr>
          <a:xfrm>
            <a:off x="11366643" y="-15617"/>
            <a:ext cx="835631" cy="798271"/>
          </a:xfrm>
          <a:prstGeom prst="rect">
            <a:avLst/>
          </a:prstGeom>
        </p:spPr>
      </p:pic>
      <p:pic>
        <p:nvPicPr>
          <p:cNvPr id="29" name="Picture 28">
            <a:extLst>
              <a:ext uri="{FF2B5EF4-FFF2-40B4-BE49-F238E27FC236}">
                <a16:creationId xmlns:a16="http://schemas.microsoft.com/office/drawing/2014/main" id="{5E99A62E-10B2-7611-FA0B-FC055CEF12EB}"/>
              </a:ext>
            </a:extLst>
          </p:cNvPr>
          <p:cNvPicPr>
            <a:picLocks noChangeAspect="1"/>
          </p:cNvPicPr>
          <p:nvPr/>
        </p:nvPicPr>
        <p:blipFill>
          <a:blip r:embed="rId8"/>
          <a:stretch>
            <a:fillRect/>
          </a:stretch>
        </p:blipFill>
        <p:spPr>
          <a:xfrm>
            <a:off x="457200" y="6221558"/>
            <a:ext cx="1637071" cy="6217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6303D"/>
        </a:solidFill>
        <a:effectLst/>
      </p:bgPr>
    </p:bg>
    <p:spTree>
      <p:nvGrpSpPr>
        <p:cNvPr id="1" name=""/>
        <p:cNvGrpSpPr/>
        <p:nvPr/>
      </p:nvGrpSpPr>
      <p:grpSpPr>
        <a:xfrm>
          <a:off x="0" y="0"/>
          <a:ext cx="0" cy="0"/>
          <a:chOff x="0" y="0"/>
          <a:chExt cx="0" cy="0"/>
        </a:xfrm>
      </p:grpSpPr>
      <p:pic>
        <p:nvPicPr>
          <p:cNvPr id="2" name="Image 0" descr="assets/nse_skyline.png"/>
          <p:cNvPicPr>
            <a:picLocks noChangeAspect="1"/>
          </p:cNvPicPr>
          <p:nvPr/>
        </p:nvPicPr>
        <p:blipFill>
          <a:blip r:embed="rId3">
            <a:alphaModFix amt="78000"/>
          </a:blip>
          <a:srcRect/>
          <a:stretch/>
        </p:blipFill>
        <p:spPr>
          <a:xfrm>
            <a:off x="0" y="0"/>
            <a:ext cx="12161520" cy="6858000"/>
          </a:xfrm>
          <a:prstGeom prst="rect">
            <a:avLst/>
          </a:prstGeom>
        </p:spPr>
      </p:pic>
      <p:sp>
        <p:nvSpPr>
          <p:cNvPr id="3" name="Shape 0"/>
          <p:cNvSpPr/>
          <p:nvPr/>
        </p:nvSpPr>
        <p:spPr>
          <a:xfrm>
            <a:off x="0" y="0"/>
            <a:ext cx="7498080" cy="6858000"/>
          </a:xfrm>
          <a:prstGeom prst="rect">
            <a:avLst/>
          </a:prstGeom>
          <a:solidFill>
            <a:srgbClr val="16303D">
              <a:alpha val="78000"/>
            </a:srgbClr>
          </a:solidFill>
          <a:ln/>
        </p:spPr>
        <p:txBody>
          <a:bodyPr/>
          <a:lstStyle/>
          <a:p>
            <a:endParaRPr lang="en-KE"/>
          </a:p>
        </p:txBody>
      </p:sp>
      <p:pic>
        <p:nvPicPr>
          <p:cNvPr id="4" name="Image 1" descr="assets/nse_logo_white.png"/>
          <p:cNvPicPr>
            <a:picLocks noChangeAspect="1"/>
          </p:cNvPicPr>
          <p:nvPr/>
        </p:nvPicPr>
        <p:blipFill>
          <a:blip r:embed="rId4"/>
          <a:stretch>
            <a:fillRect/>
          </a:stretch>
        </p:blipFill>
        <p:spPr>
          <a:xfrm>
            <a:off x="548640" y="457200"/>
            <a:ext cx="1554480" cy="821131"/>
          </a:xfrm>
          <a:prstGeom prst="rect">
            <a:avLst/>
          </a:prstGeom>
        </p:spPr>
      </p:pic>
      <p:pic>
        <p:nvPicPr>
          <p:cNvPr id="5" name="Image 2" descr="assets/afm_white.png"/>
          <p:cNvPicPr>
            <a:picLocks noChangeAspect="1"/>
          </p:cNvPicPr>
          <p:nvPr/>
        </p:nvPicPr>
        <p:blipFill>
          <a:blip r:embed="rId5"/>
          <a:stretch>
            <a:fillRect/>
          </a:stretch>
        </p:blipFill>
        <p:spPr>
          <a:xfrm>
            <a:off x="10241280" y="502920"/>
            <a:ext cx="1417320" cy="384962"/>
          </a:xfrm>
          <a:prstGeom prst="rect">
            <a:avLst/>
          </a:prstGeom>
        </p:spPr>
      </p:pic>
      <p:sp>
        <p:nvSpPr>
          <p:cNvPr id="6" name="Shape 1"/>
          <p:cNvSpPr/>
          <p:nvPr/>
        </p:nvSpPr>
        <p:spPr>
          <a:xfrm>
            <a:off x="585216" y="2743200"/>
            <a:ext cx="109728" cy="1417320"/>
          </a:xfrm>
          <a:prstGeom prst="rect">
            <a:avLst/>
          </a:prstGeom>
          <a:solidFill>
            <a:srgbClr val="8BC341"/>
          </a:solidFill>
          <a:ln/>
        </p:spPr>
        <p:txBody>
          <a:bodyPr/>
          <a:lstStyle/>
          <a:p>
            <a:endParaRPr lang="en-KE"/>
          </a:p>
        </p:txBody>
      </p:sp>
      <p:sp>
        <p:nvSpPr>
          <p:cNvPr id="7" name="Text 2"/>
          <p:cNvSpPr/>
          <p:nvPr/>
        </p:nvSpPr>
        <p:spPr>
          <a:xfrm>
            <a:off x="841248" y="2606040"/>
            <a:ext cx="8595360" cy="1600200"/>
          </a:xfrm>
          <a:prstGeom prst="rect">
            <a:avLst/>
          </a:prstGeom>
          <a:noFill/>
          <a:ln/>
        </p:spPr>
        <p:txBody>
          <a:bodyPr wrap="square" lIns="0" tIns="0" rIns="0" bIns="0" rtlCol="0" anchor="ctr"/>
          <a:lstStyle/>
          <a:p>
            <a:pPr marL="0" indent="0">
              <a:lnSpc>
                <a:spcPct val="100000"/>
              </a:lnSpc>
              <a:buNone/>
            </a:pPr>
            <a:r>
              <a:rPr lang="en-US" sz="3800" b="1" dirty="0">
                <a:solidFill>
                  <a:srgbClr val="FFFFFF"/>
                </a:solidFill>
                <a:latin typeface="Arial" pitchFamily="34" charset="0"/>
                <a:ea typeface="Arial" pitchFamily="34" charset="-122"/>
                <a:cs typeface="Arial" pitchFamily="34" charset="-120"/>
              </a:rPr>
              <a:t>Four reforms,</a:t>
            </a:r>
            <a:endParaRPr lang="en-US" sz="3800" dirty="0"/>
          </a:p>
          <a:p>
            <a:pPr marL="0" indent="0">
              <a:lnSpc>
                <a:spcPct val="100000"/>
              </a:lnSpc>
              <a:buNone/>
            </a:pPr>
            <a:r>
              <a:rPr lang="en-US" sz="3800" b="1" dirty="0">
                <a:solidFill>
                  <a:srgbClr val="FFFFFF"/>
                </a:solidFill>
                <a:latin typeface="Arial" pitchFamily="34" charset="0"/>
                <a:ea typeface="Arial" pitchFamily="34" charset="-122"/>
                <a:cs typeface="Arial" pitchFamily="34" charset="-120"/>
              </a:rPr>
              <a:t>one goal: activate retail</a:t>
            </a:r>
            <a:endParaRPr lang="en-US" sz="3800" dirty="0"/>
          </a:p>
        </p:txBody>
      </p:sp>
      <p:sp>
        <p:nvSpPr>
          <p:cNvPr id="8" name="Text 3"/>
          <p:cNvSpPr/>
          <p:nvPr/>
        </p:nvSpPr>
        <p:spPr>
          <a:xfrm>
            <a:off x="859536" y="4297680"/>
            <a:ext cx="8412480" cy="640080"/>
          </a:xfrm>
          <a:prstGeom prst="rect">
            <a:avLst/>
          </a:prstGeom>
          <a:noFill/>
          <a:ln/>
        </p:spPr>
        <p:txBody>
          <a:bodyPr wrap="square" lIns="0" tIns="0" rIns="0" bIns="0" rtlCol="0" anchor="ctr"/>
          <a:lstStyle/>
          <a:p>
            <a:pPr marL="0" indent="0">
              <a:buNone/>
            </a:pPr>
            <a:r>
              <a:rPr lang="en-US" sz="1500" i="1" dirty="0">
                <a:solidFill>
                  <a:srgbClr val="CFE0C2"/>
                </a:solidFill>
                <a:latin typeface="Calibri" pitchFamily="34" charset="0"/>
                <a:ea typeface="Calibri" pitchFamily="34" charset="-122"/>
                <a:cs typeface="Calibri" pitchFamily="34" charset="-120"/>
              </a:rPr>
              <a:t>Each one removed a different barrier between Kenyans and the futures market.</a:t>
            </a:r>
            <a:endParaRPr lang="en-US" sz="1500" dirty="0"/>
          </a:p>
        </p:txBody>
      </p:sp>
      <p:pic>
        <p:nvPicPr>
          <p:cNvPr id="10" name="Picture 9">
            <a:extLst>
              <a:ext uri="{FF2B5EF4-FFF2-40B4-BE49-F238E27FC236}">
                <a16:creationId xmlns:a16="http://schemas.microsoft.com/office/drawing/2014/main" id="{4DFFB5F1-D225-37BD-D3C9-CD10D8F72DD9}"/>
              </a:ext>
            </a:extLst>
          </p:cNvPr>
          <p:cNvPicPr>
            <a:picLocks noChangeAspect="1"/>
          </p:cNvPicPr>
          <p:nvPr/>
        </p:nvPicPr>
        <p:blipFill>
          <a:blip r:embed="rId6"/>
          <a:stretch>
            <a:fillRect/>
          </a:stretch>
        </p:blipFill>
        <p:spPr>
          <a:xfrm>
            <a:off x="457200" y="6221558"/>
            <a:ext cx="1637071" cy="6217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2" name="Image 0" descr="assets/skyline.png">
            <a:extLst>
              <a:ext uri="{FF2B5EF4-FFF2-40B4-BE49-F238E27FC236}">
                <a16:creationId xmlns:a16="http://schemas.microsoft.com/office/drawing/2014/main" id="{AD03466C-F582-B185-2853-A0D69C39D1F7}"/>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REFORM 1</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Cutting contract sizes 10× to fit a retail wallet</a:t>
            </a:r>
            <a:endParaRPr lang="en-US" sz="2600" dirty="0"/>
          </a:p>
        </p:txBody>
      </p:sp>
      <p:sp>
        <p:nvSpPr>
          <p:cNvPr id="5" name="Shape 2"/>
          <p:cNvSpPr/>
          <p:nvPr/>
        </p:nvSpPr>
        <p:spPr>
          <a:xfrm>
            <a:off x="502920" y="2084832"/>
            <a:ext cx="566928" cy="566928"/>
          </a:xfrm>
          <a:prstGeom prst="ellipse">
            <a:avLst/>
          </a:prstGeom>
          <a:solidFill>
            <a:srgbClr val="14283A"/>
          </a:solidFill>
          <a:ln/>
        </p:spPr>
        <p:txBody>
          <a:bodyPr/>
          <a:lstStyle/>
          <a:p>
            <a:endParaRPr lang="en-KE"/>
          </a:p>
        </p:txBody>
      </p:sp>
      <p:pic>
        <p:nvPicPr>
          <p:cNvPr id="6" name="Image 1" descr="preencoded.png"/>
          <p:cNvPicPr>
            <a:picLocks noChangeAspect="1"/>
          </p:cNvPicPr>
          <p:nvPr/>
        </p:nvPicPr>
        <p:blipFill>
          <a:blip r:embed="rId5"/>
          <a:stretch>
            <a:fillRect/>
          </a:stretch>
        </p:blipFill>
        <p:spPr>
          <a:xfrm>
            <a:off x="621792" y="2203704"/>
            <a:ext cx="329184" cy="329184"/>
          </a:xfrm>
          <a:prstGeom prst="rect">
            <a:avLst/>
          </a:prstGeom>
        </p:spPr>
      </p:pic>
      <p:sp>
        <p:nvSpPr>
          <p:cNvPr id="7" name="Text 3"/>
          <p:cNvSpPr/>
          <p:nvPr/>
        </p:nvSpPr>
        <p:spPr>
          <a:xfrm>
            <a:off x="1207008" y="2066544"/>
            <a:ext cx="9966960" cy="640080"/>
          </a:xfrm>
          <a:prstGeom prst="rect">
            <a:avLst/>
          </a:prstGeom>
          <a:noFill/>
          <a:ln/>
        </p:spPr>
        <p:txBody>
          <a:bodyPr wrap="square" lIns="0" tIns="0" rIns="0" bIns="0" rtlCol="0" anchor="ctr"/>
          <a:lstStyle/>
          <a:p>
            <a:pPr marL="0" indent="0">
              <a:buNone/>
            </a:pPr>
            <a:r>
              <a:rPr lang="en-US" sz="1450" dirty="0">
                <a:solidFill>
                  <a:srgbClr val="23323F"/>
                </a:solidFill>
                <a:latin typeface="Calibri" pitchFamily="34" charset="0"/>
                <a:ea typeface="Calibri" pitchFamily="34" charset="-122"/>
                <a:cs typeface="Calibri" pitchFamily="34" charset="-120"/>
              </a:rPr>
              <a:t>Every standard contract was made ten times smaller. A position that once needed institutional capital now fits a retail budget.</a:t>
            </a:r>
          </a:p>
          <a:p>
            <a:pPr marL="0" indent="0">
              <a:buNone/>
            </a:pPr>
            <a:r>
              <a:rPr lang="en-US" sz="1450" dirty="0">
                <a:solidFill>
                  <a:srgbClr val="23323F"/>
                </a:solidFill>
                <a:latin typeface="Calibri" pitchFamily="34" charset="0"/>
                <a:ea typeface="Calibri" pitchFamily="34" charset="-122"/>
                <a:cs typeface="Calibri" pitchFamily="34" charset="-120"/>
              </a:rPr>
              <a:t>The goal: to make it affordable for retail investors to access the market and diversify portfolio’s.</a:t>
            </a:r>
          </a:p>
          <a:p>
            <a:pPr marL="0" indent="0">
              <a:buNone/>
            </a:pPr>
            <a:r>
              <a:rPr lang="en-US" sz="1450" dirty="0">
                <a:solidFill>
                  <a:srgbClr val="23323F"/>
                </a:solidFill>
                <a:latin typeface="Calibri" pitchFamily="34" charset="0"/>
                <a:ea typeface="Calibri" pitchFamily="34" charset="-122"/>
                <a:cs typeface="Calibri" pitchFamily="34" charset="-120"/>
              </a:rPr>
              <a:t>Most retail investors began trading with $100 but could only hold 1 or 2 contracts</a:t>
            </a:r>
            <a:endParaRPr lang="en-US" sz="1450" dirty="0"/>
          </a:p>
        </p:txBody>
      </p:sp>
      <p:sp>
        <p:nvSpPr>
          <p:cNvPr id="8" name="Shape 4"/>
          <p:cNvSpPr/>
          <p:nvPr/>
        </p:nvSpPr>
        <p:spPr>
          <a:xfrm>
            <a:off x="548640" y="2999232"/>
            <a:ext cx="3200400" cy="2697480"/>
          </a:xfrm>
          <a:prstGeom prst="rect">
            <a:avLst/>
          </a:prstGeom>
          <a:solidFill>
            <a:srgbClr val="F1F5EF"/>
          </a:solidFill>
          <a:ln w="12700">
            <a:solidFill>
              <a:srgbClr val="DBE3DC"/>
            </a:solidFill>
            <a:prstDash val="solid"/>
          </a:ln>
        </p:spPr>
        <p:txBody>
          <a:bodyPr/>
          <a:lstStyle/>
          <a:p>
            <a:endParaRPr lang="en-KE"/>
          </a:p>
        </p:txBody>
      </p:sp>
      <p:sp>
        <p:nvSpPr>
          <p:cNvPr id="9" name="Text 5"/>
          <p:cNvSpPr/>
          <p:nvPr/>
        </p:nvSpPr>
        <p:spPr>
          <a:xfrm>
            <a:off x="548640" y="3127248"/>
            <a:ext cx="3200400" cy="320040"/>
          </a:xfrm>
          <a:prstGeom prst="rect">
            <a:avLst/>
          </a:prstGeom>
          <a:noFill/>
          <a:ln/>
        </p:spPr>
        <p:txBody>
          <a:bodyPr wrap="square" rtlCol="0" anchor="ctr"/>
          <a:lstStyle/>
          <a:p>
            <a:pPr marL="0" indent="0" algn="ctr">
              <a:buNone/>
            </a:pPr>
            <a:r>
              <a:rPr lang="en-US" sz="1300" b="1" kern="0" spc="200" dirty="0">
                <a:solidFill>
                  <a:srgbClr val="6E7B86"/>
                </a:solidFill>
                <a:latin typeface="Arial" pitchFamily="34" charset="0"/>
                <a:ea typeface="Arial" pitchFamily="34" charset="-122"/>
                <a:cs typeface="Arial" pitchFamily="34" charset="-120"/>
              </a:rPr>
              <a:t>BEFORE</a:t>
            </a:r>
            <a:endParaRPr lang="en-US" sz="1300" dirty="0"/>
          </a:p>
        </p:txBody>
      </p:sp>
      <p:sp>
        <p:nvSpPr>
          <p:cNvPr id="10" name="Text 6"/>
          <p:cNvSpPr/>
          <p:nvPr/>
        </p:nvSpPr>
        <p:spPr>
          <a:xfrm>
            <a:off x="777240" y="3566160"/>
            <a:ext cx="2743200" cy="1371600"/>
          </a:xfrm>
          <a:prstGeom prst="rect">
            <a:avLst/>
          </a:prstGeom>
          <a:noFill/>
          <a:ln/>
        </p:spPr>
        <p:txBody>
          <a:bodyPr wrap="square" lIns="0" tIns="0" rIns="0" bIns="0" rtlCol="0" anchor="ctr"/>
          <a:lstStyle/>
          <a:p>
            <a:pPr marL="0" indent="0">
              <a:lnSpc>
                <a:spcPct val="105000"/>
              </a:lnSpc>
              <a:buNone/>
            </a:pPr>
            <a:r>
              <a:rPr lang="en-US" sz="1250" b="1" dirty="0">
                <a:solidFill>
                  <a:srgbClr val="14283A"/>
                </a:solidFill>
                <a:latin typeface="Arial" pitchFamily="34" charset="0"/>
                <a:ea typeface="Arial" pitchFamily="34" charset="-122"/>
                <a:cs typeface="Arial" pitchFamily="34" charset="-120"/>
              </a:rPr>
              <a:t>Lower-priced stocks</a:t>
            </a:r>
            <a:endParaRPr lang="en-US" sz="1250" dirty="0"/>
          </a:p>
          <a:p>
            <a:pPr marL="0" indent="0">
              <a:lnSpc>
                <a:spcPct val="105000"/>
              </a:lnSpc>
              <a:spcAft>
                <a:spcPts val="1000"/>
              </a:spcAft>
              <a:buNone/>
            </a:pPr>
            <a:r>
              <a:rPr lang="en-US" sz="1200" dirty="0">
                <a:solidFill>
                  <a:srgbClr val="23323F"/>
                </a:solidFill>
                <a:latin typeface="Calibri" pitchFamily="34" charset="0"/>
                <a:ea typeface="Calibri" pitchFamily="34" charset="-122"/>
                <a:cs typeface="Calibri" pitchFamily="34" charset="-120"/>
              </a:rPr>
              <a:t>1,000 shares / contract</a:t>
            </a:r>
            <a:endParaRPr lang="en-US" sz="1250" dirty="0"/>
          </a:p>
          <a:p>
            <a:pPr marL="0" indent="0">
              <a:lnSpc>
                <a:spcPct val="105000"/>
              </a:lnSpc>
              <a:buNone/>
            </a:pPr>
            <a:r>
              <a:rPr lang="en-US" sz="1250" b="1" dirty="0">
                <a:solidFill>
                  <a:srgbClr val="14283A"/>
                </a:solidFill>
                <a:latin typeface="Arial" pitchFamily="34" charset="0"/>
                <a:ea typeface="Arial" pitchFamily="34" charset="-122"/>
                <a:cs typeface="Arial" pitchFamily="34" charset="-120"/>
              </a:rPr>
              <a:t>Higher-priced stocks</a:t>
            </a:r>
            <a:endParaRPr lang="en-US" sz="1250" dirty="0"/>
          </a:p>
          <a:p>
            <a:pPr marL="0" indent="0">
              <a:lnSpc>
                <a:spcPct val="105000"/>
              </a:lnSpc>
              <a:buNone/>
            </a:pPr>
            <a:r>
              <a:rPr lang="en-US" sz="1200" dirty="0">
                <a:solidFill>
                  <a:srgbClr val="23323F"/>
                </a:solidFill>
                <a:latin typeface="Calibri" pitchFamily="34" charset="0"/>
                <a:ea typeface="Calibri" pitchFamily="34" charset="-122"/>
                <a:cs typeface="Calibri" pitchFamily="34" charset="-120"/>
              </a:rPr>
              <a:t>100 shares / contract</a:t>
            </a:r>
            <a:endParaRPr lang="en-US" sz="1250" dirty="0"/>
          </a:p>
        </p:txBody>
      </p:sp>
      <p:sp>
        <p:nvSpPr>
          <p:cNvPr id="11" name="Text 7"/>
          <p:cNvSpPr/>
          <p:nvPr/>
        </p:nvSpPr>
        <p:spPr>
          <a:xfrm>
            <a:off x="777240" y="5056632"/>
            <a:ext cx="2743200" cy="548640"/>
          </a:xfrm>
          <a:prstGeom prst="rect">
            <a:avLst/>
          </a:prstGeom>
          <a:noFill/>
          <a:ln/>
        </p:spPr>
        <p:txBody>
          <a:bodyPr wrap="square" lIns="0" tIns="0" rIns="0" bIns="0" rtlCol="0" anchor="ctr"/>
          <a:lstStyle/>
          <a:p>
            <a:pPr marL="0" indent="0">
              <a:buNone/>
            </a:pPr>
            <a:r>
              <a:rPr lang="en-US" sz="1050" i="1" dirty="0">
                <a:solidFill>
                  <a:srgbClr val="6E7B86"/>
                </a:solidFill>
                <a:latin typeface="Calibri" pitchFamily="34" charset="0"/>
                <a:ea typeface="Calibri" pitchFamily="34" charset="-122"/>
                <a:cs typeface="Calibri" pitchFamily="34" charset="-120"/>
              </a:rPr>
              <a:t>e.g. SCOM ≈ KES 25,000 notional per contract</a:t>
            </a:r>
            <a:endParaRPr lang="en-US" sz="1050" dirty="0"/>
          </a:p>
        </p:txBody>
      </p:sp>
      <p:pic>
        <p:nvPicPr>
          <p:cNvPr id="12" name="Image 2" descr="preencoded.png"/>
          <p:cNvPicPr>
            <a:picLocks noChangeAspect="1"/>
          </p:cNvPicPr>
          <p:nvPr/>
        </p:nvPicPr>
        <p:blipFill>
          <a:blip r:embed="rId6"/>
          <a:stretch>
            <a:fillRect/>
          </a:stretch>
        </p:blipFill>
        <p:spPr>
          <a:xfrm>
            <a:off x="3950208" y="4023360"/>
            <a:ext cx="548640" cy="548640"/>
          </a:xfrm>
          <a:prstGeom prst="rect">
            <a:avLst/>
          </a:prstGeom>
        </p:spPr>
      </p:pic>
      <p:sp>
        <p:nvSpPr>
          <p:cNvPr id="13" name="Text 8"/>
          <p:cNvSpPr/>
          <p:nvPr/>
        </p:nvSpPr>
        <p:spPr>
          <a:xfrm>
            <a:off x="3657600" y="4590288"/>
            <a:ext cx="1143000" cy="365760"/>
          </a:xfrm>
          <a:prstGeom prst="rect">
            <a:avLst/>
          </a:prstGeom>
          <a:noFill/>
          <a:ln/>
        </p:spPr>
        <p:txBody>
          <a:bodyPr wrap="square" lIns="0" tIns="0" rIns="0" bIns="0" rtlCol="0" anchor="ctr"/>
          <a:lstStyle/>
          <a:p>
            <a:pPr marL="0" indent="0" algn="ctr">
              <a:buNone/>
            </a:pPr>
            <a:r>
              <a:rPr lang="en-US" sz="1700" b="1" dirty="0">
                <a:solidFill>
                  <a:srgbClr val="5E8C2A"/>
                </a:solidFill>
                <a:latin typeface="Arial" pitchFamily="34" charset="0"/>
                <a:ea typeface="Arial" pitchFamily="34" charset="-122"/>
                <a:cs typeface="Arial" pitchFamily="34" charset="-120"/>
              </a:rPr>
              <a:t>÷ 10</a:t>
            </a:r>
            <a:endParaRPr lang="en-US" sz="1700" dirty="0"/>
          </a:p>
        </p:txBody>
      </p:sp>
      <p:sp>
        <p:nvSpPr>
          <p:cNvPr id="14" name="Shape 9"/>
          <p:cNvSpPr/>
          <p:nvPr/>
        </p:nvSpPr>
        <p:spPr>
          <a:xfrm>
            <a:off x="4846320" y="2999232"/>
            <a:ext cx="3200400" cy="2697480"/>
          </a:xfrm>
          <a:prstGeom prst="rect">
            <a:avLst/>
          </a:prstGeom>
          <a:solidFill>
            <a:srgbClr val="FFFFFF"/>
          </a:solidFill>
          <a:ln w="19050">
            <a:solidFill>
              <a:srgbClr val="8BC341"/>
            </a:solidFill>
            <a:prstDash val="solid"/>
          </a:ln>
          <a:effectLst>
            <a:outerShdw blurRad="88900" dist="38100" dir="5400000" algn="bl" rotWithShape="0">
              <a:srgbClr val="9AA7A0">
                <a:alpha val="22000"/>
              </a:srgbClr>
            </a:outerShdw>
          </a:effectLst>
        </p:spPr>
        <p:txBody>
          <a:bodyPr/>
          <a:lstStyle/>
          <a:p>
            <a:endParaRPr lang="en-KE"/>
          </a:p>
        </p:txBody>
      </p:sp>
      <p:sp>
        <p:nvSpPr>
          <p:cNvPr id="15" name="Text 10"/>
          <p:cNvSpPr/>
          <p:nvPr/>
        </p:nvSpPr>
        <p:spPr>
          <a:xfrm>
            <a:off x="4846320" y="3127248"/>
            <a:ext cx="3200400" cy="320040"/>
          </a:xfrm>
          <a:prstGeom prst="rect">
            <a:avLst/>
          </a:prstGeom>
          <a:noFill/>
          <a:ln/>
        </p:spPr>
        <p:txBody>
          <a:bodyPr wrap="square" rtlCol="0" anchor="ctr"/>
          <a:lstStyle/>
          <a:p>
            <a:pPr marL="0" indent="0" algn="ctr">
              <a:buNone/>
            </a:pPr>
            <a:r>
              <a:rPr lang="en-US" sz="1300" b="1" kern="0" spc="200" dirty="0">
                <a:solidFill>
                  <a:srgbClr val="5E8C2A"/>
                </a:solidFill>
                <a:latin typeface="Arial" pitchFamily="34" charset="0"/>
                <a:ea typeface="Arial" pitchFamily="34" charset="-122"/>
                <a:cs typeface="Arial" pitchFamily="34" charset="-120"/>
              </a:rPr>
              <a:t>AFTER</a:t>
            </a:r>
            <a:endParaRPr lang="en-US" sz="1300" dirty="0"/>
          </a:p>
        </p:txBody>
      </p:sp>
      <p:sp>
        <p:nvSpPr>
          <p:cNvPr id="16" name="Text 11"/>
          <p:cNvSpPr/>
          <p:nvPr/>
        </p:nvSpPr>
        <p:spPr>
          <a:xfrm>
            <a:off x="5074920" y="3566160"/>
            <a:ext cx="2743200" cy="1371600"/>
          </a:xfrm>
          <a:prstGeom prst="rect">
            <a:avLst/>
          </a:prstGeom>
          <a:noFill/>
          <a:ln/>
        </p:spPr>
        <p:txBody>
          <a:bodyPr wrap="square" lIns="0" tIns="0" rIns="0" bIns="0" rtlCol="0" anchor="ctr"/>
          <a:lstStyle/>
          <a:p>
            <a:pPr marL="0" indent="0">
              <a:lnSpc>
                <a:spcPct val="105000"/>
              </a:lnSpc>
              <a:buNone/>
            </a:pPr>
            <a:r>
              <a:rPr lang="en-US" sz="1250" b="1" dirty="0">
                <a:solidFill>
                  <a:srgbClr val="14283A"/>
                </a:solidFill>
                <a:latin typeface="Arial" pitchFamily="34" charset="0"/>
                <a:ea typeface="Arial" pitchFamily="34" charset="-122"/>
                <a:cs typeface="Arial" pitchFamily="34" charset="-120"/>
              </a:rPr>
              <a:t>Lower-priced stocks</a:t>
            </a:r>
            <a:endParaRPr lang="en-US" sz="1250" dirty="0"/>
          </a:p>
          <a:p>
            <a:pPr marL="0" indent="0">
              <a:lnSpc>
                <a:spcPct val="105000"/>
              </a:lnSpc>
              <a:spcAft>
                <a:spcPts val="1000"/>
              </a:spcAft>
              <a:buNone/>
            </a:pPr>
            <a:r>
              <a:rPr lang="en-US" sz="1200" dirty="0">
                <a:solidFill>
                  <a:srgbClr val="23323F"/>
                </a:solidFill>
                <a:latin typeface="Calibri" pitchFamily="34" charset="0"/>
                <a:ea typeface="Calibri" pitchFamily="34" charset="-122"/>
                <a:cs typeface="Calibri" pitchFamily="34" charset="-120"/>
              </a:rPr>
              <a:t>100 shares / contract</a:t>
            </a:r>
            <a:endParaRPr lang="en-US" sz="1250" dirty="0"/>
          </a:p>
          <a:p>
            <a:pPr marL="0" indent="0">
              <a:lnSpc>
                <a:spcPct val="105000"/>
              </a:lnSpc>
              <a:buNone/>
            </a:pPr>
            <a:r>
              <a:rPr lang="en-US" sz="1250" b="1" dirty="0">
                <a:solidFill>
                  <a:srgbClr val="14283A"/>
                </a:solidFill>
                <a:latin typeface="Arial" pitchFamily="34" charset="0"/>
                <a:ea typeface="Arial" pitchFamily="34" charset="-122"/>
                <a:cs typeface="Arial" pitchFamily="34" charset="-120"/>
              </a:rPr>
              <a:t>Higher-priced stocks</a:t>
            </a:r>
            <a:endParaRPr lang="en-US" sz="1250" dirty="0"/>
          </a:p>
          <a:p>
            <a:pPr marL="0" indent="0">
              <a:lnSpc>
                <a:spcPct val="105000"/>
              </a:lnSpc>
              <a:buNone/>
            </a:pPr>
            <a:r>
              <a:rPr lang="en-US" sz="1200" dirty="0">
                <a:solidFill>
                  <a:srgbClr val="23323F"/>
                </a:solidFill>
                <a:latin typeface="Calibri" pitchFamily="34" charset="0"/>
                <a:ea typeface="Calibri" pitchFamily="34" charset="-122"/>
                <a:cs typeface="Calibri" pitchFamily="34" charset="-120"/>
              </a:rPr>
              <a:t>10 shares / contract</a:t>
            </a:r>
            <a:endParaRPr lang="en-US" sz="1250" dirty="0"/>
          </a:p>
        </p:txBody>
      </p:sp>
      <p:sp>
        <p:nvSpPr>
          <p:cNvPr id="17" name="Text 12"/>
          <p:cNvSpPr/>
          <p:nvPr/>
        </p:nvSpPr>
        <p:spPr>
          <a:xfrm>
            <a:off x="5074920" y="5056632"/>
            <a:ext cx="2743200" cy="548640"/>
          </a:xfrm>
          <a:prstGeom prst="rect">
            <a:avLst/>
          </a:prstGeom>
          <a:noFill/>
          <a:ln/>
        </p:spPr>
        <p:txBody>
          <a:bodyPr wrap="square" lIns="0" tIns="0" rIns="0" bIns="0" rtlCol="0" anchor="ctr"/>
          <a:lstStyle/>
          <a:p>
            <a:pPr marL="0" indent="0">
              <a:buNone/>
            </a:pPr>
            <a:r>
              <a:rPr lang="en-US" sz="1050" i="1" dirty="0">
                <a:solidFill>
                  <a:srgbClr val="6E7B86"/>
                </a:solidFill>
                <a:latin typeface="Calibri" pitchFamily="34" charset="0"/>
                <a:ea typeface="Calibri" pitchFamily="34" charset="-122"/>
                <a:cs typeface="Calibri" pitchFamily="34" charset="-120"/>
              </a:rPr>
              <a:t>e.g. SCOM ≈ KES 2,500 notional per contract</a:t>
            </a:r>
            <a:endParaRPr lang="en-US" sz="1050" dirty="0"/>
          </a:p>
        </p:txBody>
      </p:sp>
      <p:sp>
        <p:nvSpPr>
          <p:cNvPr id="18" name="Shape 13"/>
          <p:cNvSpPr/>
          <p:nvPr/>
        </p:nvSpPr>
        <p:spPr>
          <a:xfrm>
            <a:off x="8412480" y="2999232"/>
            <a:ext cx="3200400" cy="2697480"/>
          </a:xfrm>
          <a:prstGeom prst="rect">
            <a:avLst/>
          </a:prstGeom>
          <a:solidFill>
            <a:srgbClr val="14283A"/>
          </a:solidFill>
          <a:ln/>
        </p:spPr>
        <p:txBody>
          <a:bodyPr/>
          <a:lstStyle/>
          <a:p>
            <a:endParaRPr lang="en-KE"/>
          </a:p>
        </p:txBody>
      </p:sp>
      <p:sp>
        <p:nvSpPr>
          <p:cNvPr id="19" name="Text 14"/>
          <p:cNvSpPr/>
          <p:nvPr/>
        </p:nvSpPr>
        <p:spPr>
          <a:xfrm>
            <a:off x="8641080" y="3182112"/>
            <a:ext cx="2834640" cy="274320"/>
          </a:xfrm>
          <a:prstGeom prst="rect">
            <a:avLst/>
          </a:prstGeom>
          <a:noFill/>
          <a:ln/>
        </p:spPr>
        <p:txBody>
          <a:bodyPr wrap="square" lIns="0" tIns="0" rIns="0" bIns="0" rtlCol="0" anchor="ctr"/>
          <a:lstStyle/>
          <a:p>
            <a:pPr marL="0" indent="0">
              <a:buNone/>
            </a:pPr>
            <a:r>
              <a:rPr lang="en-US" sz="1100" b="1" kern="0" spc="200" dirty="0">
                <a:solidFill>
                  <a:srgbClr val="8BC341"/>
                </a:solidFill>
                <a:latin typeface="Arial" pitchFamily="34" charset="0"/>
                <a:ea typeface="Arial" pitchFamily="34" charset="-122"/>
                <a:cs typeface="Arial" pitchFamily="34" charset="-120"/>
              </a:rPr>
              <a:t>WHY IT MATTERS</a:t>
            </a:r>
            <a:endParaRPr lang="en-US" sz="1100" dirty="0"/>
          </a:p>
        </p:txBody>
      </p:sp>
      <p:sp>
        <p:nvSpPr>
          <p:cNvPr id="20" name="Text 15"/>
          <p:cNvSpPr/>
          <p:nvPr/>
        </p:nvSpPr>
        <p:spPr>
          <a:xfrm>
            <a:off x="8641080" y="3511296"/>
            <a:ext cx="2788920" cy="2011680"/>
          </a:xfrm>
          <a:prstGeom prst="rect">
            <a:avLst/>
          </a:prstGeom>
          <a:noFill/>
          <a:ln/>
        </p:spPr>
        <p:txBody>
          <a:bodyPr wrap="square" lIns="0" tIns="0" rIns="0" bIns="0" rtlCol="0" anchor="ctr"/>
          <a:lstStyle/>
          <a:p>
            <a:pPr marL="0" indent="0">
              <a:lnSpc>
                <a:spcPct val="108000"/>
              </a:lnSpc>
              <a:buNone/>
            </a:pPr>
            <a:r>
              <a:rPr lang="en-US" sz="2600" b="1" dirty="0">
                <a:solidFill>
                  <a:srgbClr val="FFFFFF"/>
                </a:solidFill>
                <a:latin typeface="Arial" pitchFamily="34" charset="0"/>
                <a:ea typeface="Arial" pitchFamily="34" charset="-122"/>
                <a:cs typeface="Arial" pitchFamily="34" charset="-120"/>
              </a:rPr>
              <a:t>~90% lower</a:t>
            </a:r>
            <a:endParaRPr lang="en-US" sz="2600" dirty="0"/>
          </a:p>
          <a:p>
            <a:pPr marL="0" indent="0">
              <a:lnSpc>
                <a:spcPct val="108000"/>
              </a:lnSpc>
              <a:spcAft>
                <a:spcPts val="1200"/>
              </a:spcAft>
              <a:buNone/>
            </a:pPr>
            <a:r>
              <a:rPr lang="en-US" sz="1300" dirty="0">
                <a:solidFill>
                  <a:srgbClr val="CFE0C2"/>
                </a:solidFill>
                <a:latin typeface="Calibri" pitchFamily="34" charset="0"/>
                <a:ea typeface="Calibri" pitchFamily="34" charset="-122"/>
                <a:cs typeface="Calibri" pitchFamily="34" charset="-120"/>
              </a:rPr>
              <a:t>capital to hold one contract.</a:t>
            </a:r>
            <a:endParaRPr lang="en-US" sz="2600" dirty="0"/>
          </a:p>
          <a:p>
            <a:pPr marL="0" indent="0">
              <a:lnSpc>
                <a:spcPct val="108000"/>
              </a:lnSpc>
              <a:buNone/>
            </a:pPr>
            <a:r>
              <a:rPr lang="en-US" sz="1250" dirty="0">
                <a:solidFill>
                  <a:srgbClr val="EAF1E6"/>
                </a:solidFill>
                <a:latin typeface="Calibri" pitchFamily="34" charset="0"/>
                <a:ea typeface="Calibri" pitchFamily="34" charset="-122"/>
                <a:cs typeface="Calibri" pitchFamily="34" charset="-120"/>
              </a:rPr>
              <a:t>The same notional now trades as 10 smaller contracts  finer position sizing, and a price tag an ordinary investor can act on.</a:t>
            </a:r>
            <a:endParaRPr lang="en-US" sz="2600" dirty="0"/>
          </a:p>
        </p:txBody>
      </p:sp>
      <p:pic>
        <p:nvPicPr>
          <p:cNvPr id="23" name="Image 3" descr="assets/afm_logo.png"/>
          <p:cNvPicPr>
            <a:picLocks noChangeAspect="1"/>
          </p:cNvPicPr>
          <p:nvPr/>
        </p:nvPicPr>
        <p:blipFill>
          <a:blip r:embed="rId7"/>
          <a:stretch>
            <a:fillRect/>
          </a:stretch>
        </p:blipFill>
        <p:spPr>
          <a:xfrm>
            <a:off x="457200" y="292608"/>
            <a:ext cx="1170432" cy="318211"/>
          </a:xfrm>
          <a:prstGeom prst="rect">
            <a:avLst/>
          </a:prstGeom>
        </p:spPr>
      </p:pic>
      <p:pic>
        <p:nvPicPr>
          <p:cNvPr id="26" name="Image 6" descr="assets/nse_logo.png"/>
          <p:cNvPicPr>
            <a:picLocks noChangeAspect="1"/>
          </p:cNvPicPr>
          <p:nvPr/>
        </p:nvPicPr>
        <p:blipFill>
          <a:blip r:embed="rId8"/>
          <a:stretch>
            <a:fillRect/>
          </a:stretch>
        </p:blipFill>
        <p:spPr>
          <a:xfrm>
            <a:off x="10561320" y="6272784"/>
            <a:ext cx="1097280" cy="579730"/>
          </a:xfrm>
          <a:prstGeom prst="rect">
            <a:avLst/>
          </a:prstGeom>
        </p:spPr>
      </p:pic>
      <p:sp>
        <p:nvSpPr>
          <p:cNvPr id="27" name="Text 17"/>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28" name="Text 18"/>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5</a:t>
            </a:r>
            <a:endParaRPr lang="en-US" sz="900" dirty="0"/>
          </a:p>
        </p:txBody>
      </p:sp>
      <p:pic>
        <p:nvPicPr>
          <p:cNvPr id="30" name="Image 6" descr="assets/nse_badge.png">
            <a:extLst>
              <a:ext uri="{FF2B5EF4-FFF2-40B4-BE49-F238E27FC236}">
                <a16:creationId xmlns:a16="http://schemas.microsoft.com/office/drawing/2014/main" id="{A1BDA4EF-65FB-283A-AE7E-C9079FB3A5AA}"/>
              </a:ext>
            </a:extLst>
          </p:cNvPr>
          <p:cNvPicPr>
            <a:picLocks noChangeAspect="1"/>
          </p:cNvPicPr>
          <p:nvPr/>
        </p:nvPicPr>
        <p:blipFill>
          <a:blip r:embed="rId9"/>
          <a:srcRect r="8614"/>
          <a:stretch>
            <a:fillRect/>
          </a:stretch>
        </p:blipFill>
        <p:spPr>
          <a:xfrm>
            <a:off x="11366643" y="-15617"/>
            <a:ext cx="835631" cy="798271"/>
          </a:xfrm>
          <a:prstGeom prst="rect">
            <a:avLst/>
          </a:prstGeom>
        </p:spPr>
      </p:pic>
      <p:pic>
        <p:nvPicPr>
          <p:cNvPr id="21" name="Picture 20">
            <a:extLst>
              <a:ext uri="{FF2B5EF4-FFF2-40B4-BE49-F238E27FC236}">
                <a16:creationId xmlns:a16="http://schemas.microsoft.com/office/drawing/2014/main" id="{3A890FAE-5400-39AA-36CA-55E1605E071D}"/>
              </a:ext>
            </a:extLst>
          </p:cNvPr>
          <p:cNvPicPr>
            <a:picLocks noChangeAspect="1"/>
          </p:cNvPicPr>
          <p:nvPr/>
        </p:nvPicPr>
        <p:blipFill>
          <a:blip r:embed="rId10"/>
          <a:stretch>
            <a:fillRect/>
          </a:stretch>
        </p:blipFill>
        <p:spPr>
          <a:xfrm>
            <a:off x="457200" y="6221558"/>
            <a:ext cx="1637071" cy="6217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7" name="Image 0" descr="assets/skyline.png">
            <a:extLst>
              <a:ext uri="{FF2B5EF4-FFF2-40B4-BE49-F238E27FC236}">
                <a16:creationId xmlns:a16="http://schemas.microsoft.com/office/drawing/2014/main" id="{073CA2BD-6CDF-D0E7-AF90-8C727915977C}"/>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REFORM 2</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A larger market-making fund to build real depth</a:t>
            </a:r>
            <a:endParaRPr lang="en-US" sz="2600" dirty="0"/>
          </a:p>
        </p:txBody>
      </p:sp>
      <p:sp>
        <p:nvSpPr>
          <p:cNvPr id="5" name="Shape 2"/>
          <p:cNvSpPr/>
          <p:nvPr/>
        </p:nvSpPr>
        <p:spPr>
          <a:xfrm>
            <a:off x="502920" y="2084832"/>
            <a:ext cx="566928" cy="566928"/>
          </a:xfrm>
          <a:prstGeom prst="ellipse">
            <a:avLst/>
          </a:prstGeom>
          <a:solidFill>
            <a:srgbClr val="14283A"/>
          </a:solidFill>
          <a:ln/>
        </p:spPr>
        <p:txBody>
          <a:bodyPr/>
          <a:lstStyle/>
          <a:p>
            <a:endParaRPr lang="en-KE"/>
          </a:p>
        </p:txBody>
      </p:sp>
      <p:pic>
        <p:nvPicPr>
          <p:cNvPr id="6" name="Image 1" descr="preencoded.png"/>
          <p:cNvPicPr>
            <a:picLocks noChangeAspect="1"/>
          </p:cNvPicPr>
          <p:nvPr/>
        </p:nvPicPr>
        <p:blipFill>
          <a:blip r:embed="rId5"/>
          <a:stretch>
            <a:fillRect/>
          </a:stretch>
        </p:blipFill>
        <p:spPr>
          <a:xfrm>
            <a:off x="612648" y="2194560"/>
            <a:ext cx="347472" cy="347472"/>
          </a:xfrm>
          <a:prstGeom prst="rect">
            <a:avLst/>
          </a:prstGeom>
        </p:spPr>
      </p:pic>
      <p:sp>
        <p:nvSpPr>
          <p:cNvPr id="7" name="Text 3"/>
          <p:cNvSpPr/>
          <p:nvPr/>
        </p:nvSpPr>
        <p:spPr>
          <a:xfrm>
            <a:off x="1207008" y="2048256"/>
            <a:ext cx="9966960" cy="685800"/>
          </a:xfrm>
          <a:prstGeom prst="rect">
            <a:avLst/>
          </a:prstGeom>
          <a:noFill/>
          <a:ln/>
        </p:spPr>
        <p:txBody>
          <a:bodyPr wrap="square" lIns="0" tIns="0" rIns="0" bIns="0" rtlCol="0" anchor="ctr"/>
          <a:lstStyle/>
          <a:p>
            <a:pPr marL="0" indent="0">
              <a:buNone/>
            </a:pPr>
            <a:r>
              <a:rPr lang="en-US" sz="1450" dirty="0">
                <a:solidFill>
                  <a:srgbClr val="23323F"/>
                </a:solidFill>
                <a:latin typeface="Calibri" pitchFamily="34" charset="0"/>
                <a:ea typeface="Calibri" pitchFamily="34" charset="-122"/>
                <a:cs typeface="Calibri" pitchFamily="34" charset="-120"/>
              </a:rPr>
              <a:t>Smaller contracts only matter if there is someone to trade against. NSE expanded the capital behind its market-making </a:t>
            </a:r>
            <a:r>
              <a:rPr lang="en-US" sz="1450" dirty="0" err="1">
                <a:solidFill>
                  <a:srgbClr val="23323F"/>
                </a:solidFill>
                <a:latin typeface="Calibri" pitchFamily="34" charset="0"/>
                <a:ea typeface="Calibri" pitchFamily="34" charset="-122"/>
                <a:cs typeface="Calibri" pitchFamily="34" charset="-120"/>
              </a:rPr>
              <a:t>programme</a:t>
            </a:r>
            <a:r>
              <a:rPr lang="en-US" sz="1450" dirty="0">
                <a:solidFill>
                  <a:srgbClr val="23323F"/>
                </a:solidFill>
                <a:latin typeface="Calibri" pitchFamily="34" charset="0"/>
                <a:ea typeface="Calibri" pitchFamily="34" charset="-122"/>
                <a:cs typeface="Calibri" pitchFamily="34" charset="-120"/>
              </a:rPr>
              <a:t>  so quotes stay on screen and retail orders fill.</a:t>
            </a:r>
            <a:endParaRPr lang="en-US" sz="1450" dirty="0"/>
          </a:p>
        </p:txBody>
      </p:sp>
      <p:sp>
        <p:nvSpPr>
          <p:cNvPr id="8" name="Text 4"/>
          <p:cNvSpPr/>
          <p:nvPr/>
        </p:nvSpPr>
        <p:spPr>
          <a:xfrm>
            <a:off x="548640" y="2907792"/>
            <a:ext cx="5943600" cy="320040"/>
          </a:xfrm>
          <a:prstGeom prst="rect">
            <a:avLst/>
          </a:prstGeom>
          <a:noFill/>
          <a:ln/>
        </p:spPr>
        <p:txBody>
          <a:bodyPr wrap="square" lIns="0" tIns="0" rIns="0" bIns="0" rtlCol="0" anchor="ctr"/>
          <a:lstStyle/>
          <a:p>
            <a:pPr marL="0" indent="0">
              <a:buNone/>
            </a:pPr>
            <a:r>
              <a:rPr lang="en-US" sz="1300" b="1" dirty="0">
                <a:solidFill>
                  <a:srgbClr val="14283A"/>
                </a:solidFill>
                <a:latin typeface="Arial" pitchFamily="34" charset="0"/>
                <a:ea typeface="Arial" pitchFamily="34" charset="-122"/>
                <a:cs typeface="Arial" pitchFamily="34" charset="-120"/>
              </a:rPr>
              <a:t>Market-making programme turnover (KES millions)</a:t>
            </a:r>
            <a:endParaRPr lang="en-US" sz="1300" dirty="0"/>
          </a:p>
        </p:txBody>
      </p:sp>
      <p:graphicFrame>
        <p:nvGraphicFramePr>
          <p:cNvPr id="9" name="Chart 0"/>
          <p:cNvGraphicFramePr/>
          <p:nvPr/>
        </p:nvGraphicFramePr>
        <p:xfrm>
          <a:off x="457200" y="3200400"/>
          <a:ext cx="585216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0" name="Shape 5"/>
          <p:cNvSpPr/>
          <p:nvPr/>
        </p:nvSpPr>
        <p:spPr>
          <a:xfrm>
            <a:off x="6675120" y="2999232"/>
            <a:ext cx="233172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1" name="Shape 6"/>
          <p:cNvSpPr/>
          <p:nvPr/>
        </p:nvSpPr>
        <p:spPr>
          <a:xfrm>
            <a:off x="6675120" y="2999232"/>
            <a:ext cx="91440" cy="1627632"/>
          </a:xfrm>
          <a:prstGeom prst="rect">
            <a:avLst/>
          </a:prstGeom>
          <a:solidFill>
            <a:srgbClr val="8BC341"/>
          </a:solidFill>
          <a:ln/>
        </p:spPr>
        <p:txBody>
          <a:bodyPr/>
          <a:lstStyle/>
          <a:p>
            <a:endParaRPr lang="en-KE"/>
          </a:p>
        </p:txBody>
      </p:sp>
      <p:sp>
        <p:nvSpPr>
          <p:cNvPr id="12" name="Text 7"/>
          <p:cNvSpPr/>
          <p:nvPr/>
        </p:nvSpPr>
        <p:spPr>
          <a:xfrm>
            <a:off x="6858000" y="3145536"/>
            <a:ext cx="203911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~3×</a:t>
            </a:r>
            <a:endParaRPr lang="en-US" sz="3400" dirty="0"/>
          </a:p>
        </p:txBody>
      </p:sp>
      <p:sp>
        <p:nvSpPr>
          <p:cNvPr id="13" name="Text 8"/>
          <p:cNvSpPr/>
          <p:nvPr/>
        </p:nvSpPr>
        <p:spPr>
          <a:xfrm>
            <a:off x="6876288" y="3840480"/>
            <a:ext cx="198424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MM turnover, 2024→2026</a:t>
            </a:r>
            <a:endParaRPr lang="en-US" sz="1250" dirty="0"/>
          </a:p>
        </p:txBody>
      </p:sp>
      <p:sp>
        <p:nvSpPr>
          <p:cNvPr id="14" name="Text 9"/>
          <p:cNvSpPr/>
          <p:nvPr/>
        </p:nvSpPr>
        <p:spPr>
          <a:xfrm>
            <a:off x="6876288" y="4133088"/>
            <a:ext cx="198424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KES 72M → ~KES 206M</a:t>
            </a:r>
            <a:endParaRPr lang="en-US" sz="1050" dirty="0"/>
          </a:p>
        </p:txBody>
      </p:sp>
      <p:sp>
        <p:nvSpPr>
          <p:cNvPr id="15" name="Shape 10"/>
          <p:cNvSpPr/>
          <p:nvPr/>
        </p:nvSpPr>
        <p:spPr>
          <a:xfrm>
            <a:off x="9189720" y="2999232"/>
            <a:ext cx="2331720" cy="1627632"/>
          </a:xfrm>
          <a:prstGeom prst="rect">
            <a:avLst/>
          </a:prstGeom>
          <a:solidFill>
            <a:srgbClr val="FFFFFF"/>
          </a:solidFill>
          <a:ln w="12700">
            <a:solidFill>
              <a:srgbClr val="DBE3DC"/>
            </a:solidFill>
            <a:prstDash val="solid"/>
          </a:ln>
          <a:effectLst>
            <a:outerShdw blurRad="88900" dist="38100" dir="5400000" algn="bl" rotWithShape="0">
              <a:srgbClr val="9AA7A0">
                <a:alpha val="22000"/>
              </a:srgbClr>
            </a:outerShdw>
          </a:effectLst>
        </p:spPr>
        <p:txBody>
          <a:bodyPr/>
          <a:lstStyle/>
          <a:p>
            <a:endParaRPr lang="en-KE"/>
          </a:p>
        </p:txBody>
      </p:sp>
      <p:sp>
        <p:nvSpPr>
          <p:cNvPr id="16" name="Shape 11"/>
          <p:cNvSpPr/>
          <p:nvPr/>
        </p:nvSpPr>
        <p:spPr>
          <a:xfrm>
            <a:off x="9189720" y="2999232"/>
            <a:ext cx="91440" cy="1627632"/>
          </a:xfrm>
          <a:prstGeom prst="rect">
            <a:avLst/>
          </a:prstGeom>
          <a:solidFill>
            <a:srgbClr val="8BC341"/>
          </a:solidFill>
          <a:ln/>
        </p:spPr>
        <p:txBody>
          <a:bodyPr/>
          <a:lstStyle/>
          <a:p>
            <a:endParaRPr lang="en-KE"/>
          </a:p>
        </p:txBody>
      </p:sp>
      <p:sp>
        <p:nvSpPr>
          <p:cNvPr id="17" name="Text 12"/>
          <p:cNvSpPr/>
          <p:nvPr/>
        </p:nvSpPr>
        <p:spPr>
          <a:xfrm>
            <a:off x="9372600" y="3145536"/>
            <a:ext cx="2039112" cy="713232"/>
          </a:xfrm>
          <a:prstGeom prst="rect">
            <a:avLst/>
          </a:prstGeom>
          <a:noFill/>
          <a:ln/>
        </p:spPr>
        <p:txBody>
          <a:bodyPr wrap="square" lIns="0" tIns="0" rIns="0" bIns="0" rtlCol="0" anchor="ctr"/>
          <a:lstStyle/>
          <a:p>
            <a:pPr marL="0" indent="0">
              <a:buNone/>
            </a:pPr>
            <a:r>
              <a:rPr lang="en-US" sz="3400" b="1" dirty="0">
                <a:solidFill>
                  <a:srgbClr val="14283A"/>
                </a:solidFill>
                <a:latin typeface="Arial" pitchFamily="34" charset="0"/>
                <a:ea typeface="Arial" pitchFamily="34" charset="-122"/>
                <a:cs typeface="Arial" pitchFamily="34" charset="-120"/>
              </a:rPr>
              <a:t>48%</a:t>
            </a:r>
            <a:endParaRPr lang="en-US" sz="3400" dirty="0"/>
          </a:p>
        </p:txBody>
      </p:sp>
      <p:sp>
        <p:nvSpPr>
          <p:cNvPr id="18" name="Text 13"/>
          <p:cNvSpPr/>
          <p:nvPr/>
        </p:nvSpPr>
        <p:spPr>
          <a:xfrm>
            <a:off x="9390888" y="3840480"/>
            <a:ext cx="1984248" cy="310896"/>
          </a:xfrm>
          <a:prstGeom prst="rect">
            <a:avLst/>
          </a:prstGeom>
          <a:noFill/>
          <a:ln/>
        </p:spPr>
        <p:txBody>
          <a:bodyPr wrap="square" lIns="0" tIns="0" rIns="0" bIns="0" rtlCol="0" anchor="ctr"/>
          <a:lstStyle/>
          <a:p>
            <a:pPr marL="0" indent="0">
              <a:buNone/>
            </a:pPr>
            <a:r>
              <a:rPr lang="en-US" sz="1250" b="1" dirty="0">
                <a:solidFill>
                  <a:srgbClr val="23323F"/>
                </a:solidFill>
                <a:latin typeface="Arial" pitchFamily="34" charset="0"/>
                <a:ea typeface="Arial" pitchFamily="34" charset="-122"/>
                <a:cs typeface="Arial" pitchFamily="34" charset="-120"/>
              </a:rPr>
              <a:t>Share from the MM book</a:t>
            </a:r>
            <a:endParaRPr lang="en-US" sz="1250" dirty="0"/>
          </a:p>
        </p:txBody>
      </p:sp>
      <p:sp>
        <p:nvSpPr>
          <p:cNvPr id="19" name="Text 14"/>
          <p:cNvSpPr/>
          <p:nvPr/>
        </p:nvSpPr>
        <p:spPr>
          <a:xfrm>
            <a:off x="9390888" y="4133088"/>
            <a:ext cx="1984248" cy="420624"/>
          </a:xfrm>
          <a:prstGeom prst="rect">
            <a:avLst/>
          </a:prstGeom>
          <a:noFill/>
          <a:ln/>
        </p:spPr>
        <p:txBody>
          <a:bodyPr wrap="square" lIns="0" tIns="0" rIns="0" bIns="0" rtlCol="0" anchor="ctr"/>
          <a:lstStyle/>
          <a:p>
            <a:pPr marL="0" indent="0">
              <a:buNone/>
            </a:pPr>
            <a:r>
              <a:rPr lang="en-US" sz="1050" dirty="0">
                <a:solidFill>
                  <a:srgbClr val="6E7B86"/>
                </a:solidFill>
                <a:latin typeface="Calibri" pitchFamily="34" charset="0"/>
                <a:ea typeface="Calibri" pitchFamily="34" charset="-122"/>
                <a:cs typeface="Calibri" pitchFamily="34" charset="-120"/>
              </a:rPr>
              <a:t>Up from 42% in 2024</a:t>
            </a:r>
            <a:endParaRPr lang="en-US" sz="1050" dirty="0"/>
          </a:p>
        </p:txBody>
      </p:sp>
      <p:sp>
        <p:nvSpPr>
          <p:cNvPr id="20" name="Shape 15"/>
          <p:cNvSpPr/>
          <p:nvPr/>
        </p:nvSpPr>
        <p:spPr>
          <a:xfrm>
            <a:off x="6675120" y="4764024"/>
            <a:ext cx="4846320" cy="1207008"/>
          </a:xfrm>
          <a:prstGeom prst="rect">
            <a:avLst/>
          </a:prstGeom>
          <a:solidFill>
            <a:srgbClr val="F1F5EF"/>
          </a:solidFill>
          <a:ln w="12700">
            <a:solidFill>
              <a:srgbClr val="DBE3DC"/>
            </a:solidFill>
            <a:prstDash val="solid"/>
          </a:ln>
        </p:spPr>
        <p:txBody>
          <a:bodyPr/>
          <a:lstStyle/>
          <a:p>
            <a:endParaRPr lang="en-KE"/>
          </a:p>
        </p:txBody>
      </p:sp>
      <p:pic>
        <p:nvPicPr>
          <p:cNvPr id="21" name="Image 2" descr="preencoded.png"/>
          <p:cNvPicPr>
            <a:picLocks noChangeAspect="1"/>
          </p:cNvPicPr>
          <p:nvPr/>
        </p:nvPicPr>
        <p:blipFill>
          <a:blip r:embed="rId7"/>
          <a:stretch>
            <a:fillRect/>
          </a:stretch>
        </p:blipFill>
        <p:spPr>
          <a:xfrm>
            <a:off x="6858000" y="4928616"/>
            <a:ext cx="365760" cy="365760"/>
          </a:xfrm>
          <a:prstGeom prst="rect">
            <a:avLst/>
          </a:prstGeom>
        </p:spPr>
      </p:pic>
      <p:sp>
        <p:nvSpPr>
          <p:cNvPr id="22" name="Text 16"/>
          <p:cNvSpPr/>
          <p:nvPr/>
        </p:nvSpPr>
        <p:spPr>
          <a:xfrm>
            <a:off x="7360920" y="4855464"/>
            <a:ext cx="4023360" cy="1005840"/>
          </a:xfrm>
          <a:prstGeom prst="rect">
            <a:avLst/>
          </a:prstGeom>
          <a:noFill/>
          <a:ln/>
        </p:spPr>
        <p:txBody>
          <a:bodyPr wrap="square" lIns="0" tIns="0" rIns="0" bIns="0" rtlCol="0" anchor="ctr"/>
          <a:lstStyle/>
          <a:p>
            <a:pPr marL="0" indent="0">
              <a:buNone/>
            </a:pPr>
            <a:r>
              <a:rPr lang="en-US" sz="1200" dirty="0">
                <a:solidFill>
                  <a:srgbClr val="23323F"/>
                </a:solidFill>
                <a:latin typeface="Calibri" pitchFamily="34" charset="0"/>
                <a:ea typeface="Calibri" pitchFamily="34" charset="-122"/>
                <a:cs typeface="Calibri" pitchFamily="34" charset="-120"/>
              </a:rPr>
              <a:t>Designated market makers now underwrite the bulk of on-screen liquidity  the depth that lets a retail order trade at a fair price, any day.</a:t>
            </a:r>
            <a:endParaRPr lang="en-US" sz="1200" dirty="0"/>
          </a:p>
        </p:txBody>
      </p:sp>
      <p:sp>
        <p:nvSpPr>
          <p:cNvPr id="23" name="Text 17"/>
          <p:cNvSpPr/>
          <p:nvPr/>
        </p:nvSpPr>
        <p:spPr>
          <a:xfrm>
            <a:off x="548640" y="5989320"/>
            <a:ext cx="5486400" cy="274320"/>
          </a:xfrm>
          <a:prstGeom prst="rect">
            <a:avLst/>
          </a:prstGeom>
          <a:noFill/>
          <a:ln/>
        </p:spPr>
        <p:txBody>
          <a:bodyPr wrap="square" lIns="0" tIns="0" rIns="0" bIns="0" rtlCol="0" anchor="ctr"/>
          <a:lstStyle/>
          <a:p>
            <a:pPr marL="0" indent="0">
              <a:buNone/>
            </a:pPr>
            <a:r>
              <a:rPr lang="en-US" sz="950" i="1" dirty="0">
                <a:solidFill>
                  <a:srgbClr val="6E7B86"/>
                </a:solidFill>
                <a:latin typeface="Calibri" pitchFamily="34" charset="0"/>
                <a:ea typeface="Calibri" pitchFamily="34" charset="-122"/>
                <a:cs typeface="Calibri" pitchFamily="34" charset="-120"/>
              </a:rPr>
              <a:t>*2026 = Jan–Apr (partial year).</a:t>
            </a:r>
            <a:endParaRPr lang="en-US" sz="950" dirty="0"/>
          </a:p>
        </p:txBody>
      </p:sp>
      <p:pic>
        <p:nvPicPr>
          <p:cNvPr id="25" name="Image 3" descr="assets/afm_logo.png"/>
          <p:cNvPicPr>
            <a:picLocks noChangeAspect="1"/>
          </p:cNvPicPr>
          <p:nvPr/>
        </p:nvPicPr>
        <p:blipFill>
          <a:blip r:embed="rId8"/>
          <a:stretch>
            <a:fillRect/>
          </a:stretch>
        </p:blipFill>
        <p:spPr>
          <a:xfrm>
            <a:off x="457200" y="292608"/>
            <a:ext cx="1170432" cy="318211"/>
          </a:xfrm>
          <a:prstGeom prst="rect">
            <a:avLst/>
          </a:prstGeom>
        </p:spPr>
      </p:pic>
      <p:pic>
        <p:nvPicPr>
          <p:cNvPr id="28" name="Image 6" descr="assets/nse_logo.png"/>
          <p:cNvPicPr>
            <a:picLocks noChangeAspect="1"/>
          </p:cNvPicPr>
          <p:nvPr/>
        </p:nvPicPr>
        <p:blipFill>
          <a:blip r:embed="rId9"/>
          <a:stretch>
            <a:fillRect/>
          </a:stretch>
        </p:blipFill>
        <p:spPr>
          <a:xfrm>
            <a:off x="10561320" y="6272784"/>
            <a:ext cx="1097280" cy="579730"/>
          </a:xfrm>
          <a:prstGeom prst="rect">
            <a:avLst/>
          </a:prstGeom>
        </p:spPr>
      </p:pic>
      <p:sp>
        <p:nvSpPr>
          <p:cNvPr id="29" name="Text 18"/>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0" name="Text 19"/>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6</a:t>
            </a:r>
            <a:endParaRPr lang="en-US" sz="900" dirty="0"/>
          </a:p>
        </p:txBody>
      </p:sp>
      <p:pic>
        <p:nvPicPr>
          <p:cNvPr id="24" name="Image 6" descr="assets/nse_badge.png">
            <a:extLst>
              <a:ext uri="{FF2B5EF4-FFF2-40B4-BE49-F238E27FC236}">
                <a16:creationId xmlns:a16="http://schemas.microsoft.com/office/drawing/2014/main" id="{A2E22D29-1997-E33E-DD14-E71F3739502A}"/>
              </a:ext>
            </a:extLst>
          </p:cNvPr>
          <p:cNvPicPr>
            <a:picLocks noChangeAspect="1"/>
          </p:cNvPicPr>
          <p:nvPr/>
        </p:nvPicPr>
        <p:blipFill>
          <a:blip r:embed="rId10"/>
          <a:srcRect r="8614"/>
          <a:stretch>
            <a:fillRect/>
          </a:stretch>
        </p:blipFill>
        <p:spPr>
          <a:xfrm>
            <a:off x="11366643" y="-15617"/>
            <a:ext cx="835631" cy="798271"/>
          </a:xfrm>
          <a:prstGeom prst="rect">
            <a:avLst/>
          </a:prstGeom>
        </p:spPr>
      </p:pic>
      <p:pic>
        <p:nvPicPr>
          <p:cNvPr id="26" name="Picture 25">
            <a:extLst>
              <a:ext uri="{FF2B5EF4-FFF2-40B4-BE49-F238E27FC236}">
                <a16:creationId xmlns:a16="http://schemas.microsoft.com/office/drawing/2014/main" id="{D8E9E608-0AE8-138B-C8F4-ABD82B40C8A1}"/>
              </a:ext>
            </a:extLst>
          </p:cNvPr>
          <p:cNvPicPr>
            <a:picLocks noChangeAspect="1"/>
          </p:cNvPicPr>
          <p:nvPr/>
        </p:nvPicPr>
        <p:blipFill>
          <a:blip r:embed="rId11"/>
          <a:stretch>
            <a:fillRect/>
          </a:stretch>
        </p:blipFill>
        <p:spPr>
          <a:xfrm>
            <a:off x="457200" y="6221558"/>
            <a:ext cx="1637071" cy="6217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7" name="Image 0" descr="assets/skyline.png">
            <a:extLst>
              <a:ext uri="{FF2B5EF4-FFF2-40B4-BE49-F238E27FC236}">
                <a16:creationId xmlns:a16="http://schemas.microsoft.com/office/drawing/2014/main" id="{6D07703A-2D2A-E196-D63C-5BC0307BCA63}"/>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REFORM 3</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Zidii Trader: putting the market in every pocket</a:t>
            </a:r>
            <a:endParaRPr lang="en-US" sz="2600" dirty="0"/>
          </a:p>
        </p:txBody>
      </p:sp>
      <p:sp>
        <p:nvSpPr>
          <p:cNvPr id="5" name="Shape 2"/>
          <p:cNvSpPr/>
          <p:nvPr/>
        </p:nvSpPr>
        <p:spPr>
          <a:xfrm>
            <a:off x="502920" y="2084832"/>
            <a:ext cx="566928" cy="566928"/>
          </a:xfrm>
          <a:prstGeom prst="ellipse">
            <a:avLst/>
          </a:prstGeom>
          <a:solidFill>
            <a:srgbClr val="14283A"/>
          </a:solidFill>
          <a:ln/>
        </p:spPr>
        <p:txBody>
          <a:bodyPr/>
          <a:lstStyle/>
          <a:p>
            <a:endParaRPr lang="en-KE"/>
          </a:p>
        </p:txBody>
      </p:sp>
      <p:pic>
        <p:nvPicPr>
          <p:cNvPr id="6" name="Image 1" descr="preencoded.png"/>
          <p:cNvPicPr>
            <a:picLocks noChangeAspect="1"/>
          </p:cNvPicPr>
          <p:nvPr/>
        </p:nvPicPr>
        <p:blipFill>
          <a:blip r:embed="rId5"/>
          <a:stretch>
            <a:fillRect/>
          </a:stretch>
        </p:blipFill>
        <p:spPr>
          <a:xfrm>
            <a:off x="649224" y="2194560"/>
            <a:ext cx="274320" cy="347472"/>
          </a:xfrm>
          <a:prstGeom prst="rect">
            <a:avLst/>
          </a:prstGeom>
        </p:spPr>
      </p:pic>
      <p:sp>
        <p:nvSpPr>
          <p:cNvPr id="7" name="Text 3"/>
          <p:cNvSpPr/>
          <p:nvPr/>
        </p:nvSpPr>
        <p:spPr>
          <a:xfrm>
            <a:off x="1207008" y="2029968"/>
            <a:ext cx="9966960" cy="777240"/>
          </a:xfrm>
          <a:prstGeom prst="rect">
            <a:avLst/>
          </a:prstGeom>
          <a:noFill/>
          <a:ln/>
        </p:spPr>
        <p:txBody>
          <a:bodyPr wrap="square" lIns="0" tIns="0" rIns="0" bIns="0" rtlCol="0" anchor="ctr"/>
          <a:lstStyle/>
          <a:p>
            <a:pPr marL="0" indent="0">
              <a:buNone/>
            </a:pPr>
            <a:r>
              <a:rPr lang="en-US" sz="1450" b="1" dirty="0">
                <a:solidFill>
                  <a:srgbClr val="5E8C2A"/>
                </a:solidFill>
                <a:latin typeface="Calibri" pitchFamily="34" charset="0"/>
                <a:ea typeface="Calibri" pitchFamily="34" charset="-122"/>
                <a:cs typeface="Calibri" pitchFamily="34" charset="-120"/>
              </a:rPr>
              <a:t>Zidii Trader </a:t>
            </a:r>
            <a:r>
              <a:rPr lang="en-US" sz="1450" dirty="0">
                <a:solidFill>
                  <a:srgbClr val="23323F"/>
                </a:solidFill>
                <a:latin typeface="Calibri" pitchFamily="34" charset="0"/>
                <a:ea typeface="Calibri" pitchFamily="34" charset="-122"/>
                <a:cs typeface="Calibri" pitchFamily="34" charset="-120"/>
              </a:rPr>
              <a:t>(“zidi”  Swahili for “more / multiply”) is a mobile-first trading gateway. It replaces “open a bank account, then a broker account” with onboarding and funding straight from a phone  via M-Pesa.</a:t>
            </a:r>
            <a:endParaRPr lang="en-US" sz="1450" dirty="0"/>
          </a:p>
        </p:txBody>
      </p:sp>
      <p:sp>
        <p:nvSpPr>
          <p:cNvPr id="8" name="Shape 4"/>
          <p:cNvSpPr/>
          <p:nvPr/>
        </p:nvSpPr>
        <p:spPr>
          <a:xfrm>
            <a:off x="548640" y="2999232"/>
            <a:ext cx="5440680" cy="2971800"/>
          </a:xfrm>
          <a:prstGeom prst="rect">
            <a:avLst/>
          </a:prstGeom>
          <a:solidFill>
            <a:srgbClr val="14283A"/>
          </a:solidFill>
          <a:ln/>
        </p:spPr>
        <p:txBody>
          <a:bodyPr/>
          <a:lstStyle/>
          <a:p>
            <a:endParaRPr lang="en-KE"/>
          </a:p>
        </p:txBody>
      </p:sp>
      <p:sp>
        <p:nvSpPr>
          <p:cNvPr id="9" name="Text 5"/>
          <p:cNvSpPr/>
          <p:nvPr/>
        </p:nvSpPr>
        <p:spPr>
          <a:xfrm>
            <a:off x="777240" y="3182112"/>
            <a:ext cx="4937760" cy="320040"/>
          </a:xfrm>
          <a:prstGeom prst="rect">
            <a:avLst/>
          </a:prstGeom>
          <a:noFill/>
          <a:ln/>
        </p:spPr>
        <p:txBody>
          <a:bodyPr wrap="square" lIns="0" tIns="0" rIns="0" bIns="0" rtlCol="0" anchor="ctr"/>
          <a:lstStyle/>
          <a:p>
            <a:pPr marL="0" indent="0">
              <a:buNone/>
            </a:pPr>
            <a:r>
              <a:rPr lang="en-US" sz="1300" b="1" kern="0" spc="150" dirty="0">
                <a:solidFill>
                  <a:srgbClr val="8BC341"/>
                </a:solidFill>
                <a:latin typeface="Arial" pitchFamily="34" charset="0"/>
                <a:ea typeface="Arial" pitchFamily="34" charset="-122"/>
                <a:cs typeface="Arial" pitchFamily="34" charset="-120"/>
              </a:rPr>
              <a:t>WHAT IS M-PESA?</a:t>
            </a:r>
            <a:endParaRPr lang="en-US" sz="1300" dirty="0"/>
          </a:p>
        </p:txBody>
      </p:sp>
      <p:sp>
        <p:nvSpPr>
          <p:cNvPr id="10" name="Text 6"/>
          <p:cNvSpPr/>
          <p:nvPr/>
        </p:nvSpPr>
        <p:spPr>
          <a:xfrm>
            <a:off x="777240" y="3520440"/>
            <a:ext cx="4983480" cy="2331720"/>
          </a:xfrm>
          <a:prstGeom prst="rect">
            <a:avLst/>
          </a:prstGeom>
          <a:noFill/>
          <a:ln/>
        </p:spPr>
        <p:txBody>
          <a:bodyPr wrap="square" lIns="0" tIns="0" rIns="0" bIns="0" rtlCol="0" anchor="t"/>
          <a:lstStyle/>
          <a:p>
            <a:pPr marL="0" indent="0">
              <a:lnSpc>
                <a:spcPct val="105000"/>
              </a:lnSpc>
              <a:spcAft>
                <a:spcPts val="900"/>
              </a:spcAft>
              <a:buNone/>
            </a:pPr>
            <a:r>
              <a:rPr lang="en-US" sz="1250" dirty="0">
                <a:solidFill>
                  <a:srgbClr val="EAF1E6"/>
                </a:solidFill>
                <a:latin typeface="Calibri" pitchFamily="34" charset="0"/>
                <a:ea typeface="Calibri" pitchFamily="34" charset="-122"/>
                <a:cs typeface="Calibri" pitchFamily="34" charset="-120"/>
              </a:rPr>
              <a:t>Launched by Safaricom in 2007, M-Pesa is Kenya’s mobile-money network  enabling users to send, receive, pay and save from any phone, no bank account required.</a:t>
            </a:r>
            <a:endParaRPr lang="en-US" sz="1250" dirty="0"/>
          </a:p>
          <a:p>
            <a:pPr marL="0" indent="0">
              <a:lnSpc>
                <a:spcPct val="105000"/>
              </a:lnSpc>
              <a:spcAft>
                <a:spcPts val="900"/>
              </a:spcAft>
              <a:buNone/>
            </a:pPr>
            <a:r>
              <a:rPr lang="en-US" sz="1250" dirty="0">
                <a:solidFill>
                  <a:srgbClr val="EAF1E6"/>
                </a:solidFill>
                <a:latin typeface="Calibri" pitchFamily="34" charset="0"/>
                <a:ea typeface="Calibri" pitchFamily="34" charset="-122"/>
                <a:cs typeface="Calibri" pitchFamily="34" charset="-120"/>
              </a:rPr>
              <a:t>It is used by the large majority of Kenyan adults and moves transaction value worth a very large share of the economy each year. For most Kenyans, M-Pesa  not a bank  is how money moves.</a:t>
            </a:r>
            <a:endParaRPr lang="en-US" sz="1250" dirty="0"/>
          </a:p>
          <a:p>
            <a:pPr marL="0" indent="0">
              <a:lnSpc>
                <a:spcPct val="105000"/>
              </a:lnSpc>
              <a:buNone/>
            </a:pPr>
            <a:r>
              <a:rPr lang="en-US" sz="1250" dirty="0">
                <a:solidFill>
                  <a:srgbClr val="FFFFFF"/>
                </a:solidFill>
                <a:latin typeface="Calibri" pitchFamily="34" charset="0"/>
                <a:ea typeface="Calibri" pitchFamily="34" charset="-122"/>
                <a:cs typeface="Calibri" pitchFamily="34" charset="-120"/>
              </a:rPr>
              <a:t>So the single biggest on-ramp to retail finance in Kenya is mobile money. Wire the futures market to M-Pesa, and the addressable retail base goes from thousands to millions.</a:t>
            </a:r>
            <a:endParaRPr lang="en-US" sz="1250" dirty="0"/>
          </a:p>
        </p:txBody>
      </p:sp>
      <p:sp>
        <p:nvSpPr>
          <p:cNvPr id="11" name="Text 7"/>
          <p:cNvSpPr/>
          <p:nvPr/>
        </p:nvSpPr>
        <p:spPr>
          <a:xfrm>
            <a:off x="6309360" y="2999232"/>
            <a:ext cx="5212080" cy="320040"/>
          </a:xfrm>
          <a:prstGeom prst="rect">
            <a:avLst/>
          </a:prstGeom>
          <a:noFill/>
          <a:ln/>
        </p:spPr>
        <p:txBody>
          <a:bodyPr wrap="square" lIns="0" tIns="0" rIns="0" bIns="0" rtlCol="0" anchor="ctr"/>
          <a:lstStyle/>
          <a:p>
            <a:pPr marL="0" indent="0">
              <a:buNone/>
            </a:pPr>
            <a:r>
              <a:rPr lang="en-US" sz="1400" b="1" dirty="0">
                <a:solidFill>
                  <a:srgbClr val="14283A"/>
                </a:solidFill>
                <a:latin typeface="Arial" pitchFamily="34" charset="0"/>
                <a:ea typeface="Arial" pitchFamily="34" charset="-122"/>
                <a:cs typeface="Arial" pitchFamily="34" charset="-120"/>
              </a:rPr>
              <a:t>Friction Zidii Trader removes</a:t>
            </a:r>
            <a:endParaRPr lang="en-US" sz="1400" dirty="0"/>
          </a:p>
        </p:txBody>
      </p:sp>
      <p:sp>
        <p:nvSpPr>
          <p:cNvPr id="12" name="Shape 8"/>
          <p:cNvSpPr/>
          <p:nvPr/>
        </p:nvSpPr>
        <p:spPr>
          <a:xfrm>
            <a:off x="6309360" y="3401568"/>
            <a:ext cx="5257800" cy="822960"/>
          </a:xfrm>
          <a:prstGeom prst="rect">
            <a:avLst/>
          </a:prstGeom>
          <a:solidFill>
            <a:srgbClr val="F1F5EF"/>
          </a:solidFill>
          <a:ln w="12700">
            <a:solidFill>
              <a:srgbClr val="DBE3DC"/>
            </a:solidFill>
            <a:prstDash val="solid"/>
          </a:ln>
        </p:spPr>
        <p:txBody>
          <a:bodyPr/>
          <a:lstStyle/>
          <a:p>
            <a:endParaRPr lang="en-KE"/>
          </a:p>
        </p:txBody>
      </p:sp>
      <p:sp>
        <p:nvSpPr>
          <p:cNvPr id="13" name="Shape 9"/>
          <p:cNvSpPr/>
          <p:nvPr/>
        </p:nvSpPr>
        <p:spPr>
          <a:xfrm>
            <a:off x="6309360" y="3401568"/>
            <a:ext cx="73152" cy="822960"/>
          </a:xfrm>
          <a:prstGeom prst="rect">
            <a:avLst/>
          </a:prstGeom>
          <a:solidFill>
            <a:srgbClr val="8BC341"/>
          </a:solidFill>
          <a:ln/>
        </p:spPr>
        <p:txBody>
          <a:bodyPr/>
          <a:lstStyle/>
          <a:p>
            <a:endParaRPr lang="en-KE"/>
          </a:p>
        </p:txBody>
      </p:sp>
      <p:sp>
        <p:nvSpPr>
          <p:cNvPr id="14" name="Text 10"/>
          <p:cNvSpPr/>
          <p:nvPr/>
        </p:nvSpPr>
        <p:spPr>
          <a:xfrm>
            <a:off x="6537960" y="3493008"/>
            <a:ext cx="4846320" cy="274320"/>
          </a:xfrm>
          <a:prstGeom prst="rect">
            <a:avLst/>
          </a:prstGeom>
          <a:noFill/>
          <a:ln/>
        </p:spPr>
        <p:txBody>
          <a:bodyPr wrap="square" lIns="0" tIns="0" rIns="0" bIns="0" rtlCol="0" anchor="ctr"/>
          <a:lstStyle/>
          <a:p>
            <a:pPr marL="0" indent="0">
              <a:buNone/>
            </a:pPr>
            <a:r>
              <a:rPr lang="en-US" sz="1250" b="1" dirty="0">
                <a:solidFill>
                  <a:srgbClr val="14283A"/>
                </a:solidFill>
                <a:latin typeface="Arial" pitchFamily="34" charset="0"/>
                <a:ea typeface="Arial" pitchFamily="34" charset="-122"/>
                <a:cs typeface="Arial" pitchFamily="34" charset="-120"/>
              </a:rPr>
              <a:t>From bank-account barrier</a:t>
            </a:r>
            <a:endParaRPr lang="en-US" sz="1250" dirty="0"/>
          </a:p>
        </p:txBody>
      </p:sp>
      <p:sp>
        <p:nvSpPr>
          <p:cNvPr id="15" name="Text 11"/>
          <p:cNvSpPr/>
          <p:nvPr/>
        </p:nvSpPr>
        <p:spPr>
          <a:xfrm>
            <a:off x="6537960" y="3749040"/>
            <a:ext cx="4892040" cy="438912"/>
          </a:xfrm>
          <a:prstGeom prst="rect">
            <a:avLst/>
          </a:prstGeom>
          <a:noFill/>
          <a:ln/>
        </p:spPr>
        <p:txBody>
          <a:bodyPr wrap="square" lIns="0" tIns="0" rIns="0" bIns="0" rtlCol="0" anchor="ctr"/>
          <a:lstStyle/>
          <a:p>
            <a:pPr marL="0" indent="0">
              <a:buNone/>
            </a:pPr>
            <a:r>
              <a:rPr lang="en-US" sz="1150" dirty="0">
                <a:solidFill>
                  <a:srgbClr val="23323F"/>
                </a:solidFill>
                <a:latin typeface="Calibri" pitchFamily="34" charset="0"/>
                <a:ea typeface="Calibri" pitchFamily="34" charset="-122"/>
                <a:cs typeface="Calibri" pitchFamily="34" charset="-120"/>
              </a:rPr>
              <a:t>Fund and withdraw directly from M-Pesa  instant, familiar, no paperwork queue.</a:t>
            </a:r>
            <a:endParaRPr lang="en-US" sz="1150" dirty="0"/>
          </a:p>
        </p:txBody>
      </p:sp>
      <p:sp>
        <p:nvSpPr>
          <p:cNvPr id="16" name="Shape 12"/>
          <p:cNvSpPr/>
          <p:nvPr/>
        </p:nvSpPr>
        <p:spPr>
          <a:xfrm>
            <a:off x="6309360" y="4297680"/>
            <a:ext cx="5257800" cy="822960"/>
          </a:xfrm>
          <a:prstGeom prst="rect">
            <a:avLst/>
          </a:prstGeom>
          <a:solidFill>
            <a:srgbClr val="F1F5EF"/>
          </a:solidFill>
          <a:ln w="12700">
            <a:solidFill>
              <a:srgbClr val="DBE3DC"/>
            </a:solidFill>
            <a:prstDash val="solid"/>
          </a:ln>
        </p:spPr>
        <p:txBody>
          <a:bodyPr/>
          <a:lstStyle/>
          <a:p>
            <a:endParaRPr lang="en-KE"/>
          </a:p>
        </p:txBody>
      </p:sp>
      <p:sp>
        <p:nvSpPr>
          <p:cNvPr id="17" name="Shape 13"/>
          <p:cNvSpPr/>
          <p:nvPr/>
        </p:nvSpPr>
        <p:spPr>
          <a:xfrm>
            <a:off x="6309360" y="4297680"/>
            <a:ext cx="73152" cy="822960"/>
          </a:xfrm>
          <a:prstGeom prst="rect">
            <a:avLst/>
          </a:prstGeom>
          <a:solidFill>
            <a:srgbClr val="8BC341"/>
          </a:solidFill>
          <a:ln/>
        </p:spPr>
        <p:txBody>
          <a:bodyPr/>
          <a:lstStyle/>
          <a:p>
            <a:endParaRPr lang="en-KE"/>
          </a:p>
        </p:txBody>
      </p:sp>
      <p:sp>
        <p:nvSpPr>
          <p:cNvPr id="18" name="Text 14"/>
          <p:cNvSpPr/>
          <p:nvPr/>
        </p:nvSpPr>
        <p:spPr>
          <a:xfrm>
            <a:off x="6537960" y="4389120"/>
            <a:ext cx="4846320" cy="274320"/>
          </a:xfrm>
          <a:prstGeom prst="rect">
            <a:avLst/>
          </a:prstGeom>
          <a:noFill/>
          <a:ln/>
        </p:spPr>
        <p:txBody>
          <a:bodyPr wrap="square" lIns="0" tIns="0" rIns="0" bIns="0" rtlCol="0" anchor="ctr"/>
          <a:lstStyle/>
          <a:p>
            <a:pPr marL="0" indent="0">
              <a:buNone/>
            </a:pPr>
            <a:r>
              <a:rPr lang="en-US" sz="1250" b="1" dirty="0">
                <a:solidFill>
                  <a:srgbClr val="14283A"/>
                </a:solidFill>
                <a:latin typeface="Arial" pitchFamily="34" charset="0"/>
                <a:ea typeface="Arial" pitchFamily="34" charset="-122"/>
                <a:cs typeface="Arial" pitchFamily="34" charset="-120"/>
              </a:rPr>
              <a:t>From broker friction</a:t>
            </a:r>
            <a:endParaRPr lang="en-US" sz="1250" dirty="0"/>
          </a:p>
        </p:txBody>
      </p:sp>
      <p:sp>
        <p:nvSpPr>
          <p:cNvPr id="19" name="Text 15"/>
          <p:cNvSpPr/>
          <p:nvPr/>
        </p:nvSpPr>
        <p:spPr>
          <a:xfrm>
            <a:off x="6537960" y="4645152"/>
            <a:ext cx="4892040" cy="438912"/>
          </a:xfrm>
          <a:prstGeom prst="rect">
            <a:avLst/>
          </a:prstGeom>
          <a:noFill/>
          <a:ln/>
        </p:spPr>
        <p:txBody>
          <a:bodyPr wrap="square" lIns="0" tIns="0" rIns="0" bIns="0" rtlCol="0" anchor="ctr"/>
          <a:lstStyle/>
          <a:p>
            <a:pPr marL="0" indent="0">
              <a:buNone/>
            </a:pPr>
            <a:r>
              <a:rPr lang="en-US" sz="1150" dirty="0">
                <a:solidFill>
                  <a:srgbClr val="23323F"/>
                </a:solidFill>
                <a:latin typeface="Calibri" pitchFamily="34" charset="0"/>
                <a:ea typeface="Calibri" pitchFamily="34" charset="-122"/>
                <a:cs typeface="Calibri" pitchFamily="34" charset="-120"/>
              </a:rPr>
              <a:t>Guided mobile onboarding compresses days of forms into minutes on a phone.</a:t>
            </a:r>
            <a:endParaRPr lang="en-US" sz="1150" dirty="0"/>
          </a:p>
        </p:txBody>
      </p:sp>
      <p:sp>
        <p:nvSpPr>
          <p:cNvPr id="20" name="Shape 16"/>
          <p:cNvSpPr/>
          <p:nvPr/>
        </p:nvSpPr>
        <p:spPr>
          <a:xfrm>
            <a:off x="6309360" y="5193792"/>
            <a:ext cx="5257800" cy="822960"/>
          </a:xfrm>
          <a:prstGeom prst="rect">
            <a:avLst/>
          </a:prstGeom>
          <a:solidFill>
            <a:srgbClr val="F1F5EF"/>
          </a:solidFill>
          <a:ln w="12700">
            <a:solidFill>
              <a:srgbClr val="DBE3DC"/>
            </a:solidFill>
            <a:prstDash val="solid"/>
          </a:ln>
        </p:spPr>
        <p:txBody>
          <a:bodyPr/>
          <a:lstStyle/>
          <a:p>
            <a:endParaRPr lang="en-KE"/>
          </a:p>
        </p:txBody>
      </p:sp>
      <p:sp>
        <p:nvSpPr>
          <p:cNvPr id="21" name="Shape 17"/>
          <p:cNvSpPr/>
          <p:nvPr/>
        </p:nvSpPr>
        <p:spPr>
          <a:xfrm>
            <a:off x="6309360" y="5193792"/>
            <a:ext cx="73152" cy="822960"/>
          </a:xfrm>
          <a:prstGeom prst="rect">
            <a:avLst/>
          </a:prstGeom>
          <a:solidFill>
            <a:srgbClr val="8BC341"/>
          </a:solidFill>
          <a:ln/>
        </p:spPr>
        <p:txBody>
          <a:bodyPr/>
          <a:lstStyle/>
          <a:p>
            <a:endParaRPr lang="en-KE"/>
          </a:p>
        </p:txBody>
      </p:sp>
      <p:sp>
        <p:nvSpPr>
          <p:cNvPr id="22" name="Text 18"/>
          <p:cNvSpPr/>
          <p:nvPr/>
        </p:nvSpPr>
        <p:spPr>
          <a:xfrm>
            <a:off x="6537960" y="5285232"/>
            <a:ext cx="4846320" cy="274320"/>
          </a:xfrm>
          <a:prstGeom prst="rect">
            <a:avLst/>
          </a:prstGeom>
          <a:noFill/>
          <a:ln/>
        </p:spPr>
        <p:txBody>
          <a:bodyPr wrap="square" lIns="0" tIns="0" rIns="0" bIns="0" rtlCol="0" anchor="ctr"/>
          <a:lstStyle/>
          <a:p>
            <a:pPr marL="0" indent="0">
              <a:buNone/>
            </a:pPr>
            <a:r>
              <a:rPr lang="en-US" sz="1250" b="1" dirty="0">
                <a:solidFill>
                  <a:srgbClr val="14283A"/>
                </a:solidFill>
                <a:latin typeface="Arial" pitchFamily="34" charset="0"/>
                <a:ea typeface="Arial" pitchFamily="34" charset="-122"/>
                <a:cs typeface="Arial" pitchFamily="34" charset="-120"/>
              </a:rPr>
              <a:t>From “not for me”</a:t>
            </a:r>
            <a:endParaRPr lang="en-US" sz="1250" dirty="0"/>
          </a:p>
        </p:txBody>
      </p:sp>
      <p:sp>
        <p:nvSpPr>
          <p:cNvPr id="23" name="Text 19"/>
          <p:cNvSpPr/>
          <p:nvPr/>
        </p:nvSpPr>
        <p:spPr>
          <a:xfrm>
            <a:off x="6537960" y="5541264"/>
            <a:ext cx="4892040" cy="438912"/>
          </a:xfrm>
          <a:prstGeom prst="rect">
            <a:avLst/>
          </a:prstGeom>
          <a:noFill/>
          <a:ln/>
        </p:spPr>
        <p:txBody>
          <a:bodyPr wrap="square" lIns="0" tIns="0" rIns="0" bIns="0" rtlCol="0" anchor="ctr"/>
          <a:lstStyle/>
          <a:p>
            <a:pPr marL="0" indent="0">
              <a:buNone/>
            </a:pPr>
            <a:r>
              <a:rPr lang="en-US" sz="1150" dirty="0">
                <a:solidFill>
                  <a:srgbClr val="23323F"/>
                </a:solidFill>
                <a:latin typeface="Calibri" pitchFamily="34" charset="0"/>
                <a:ea typeface="Calibri" pitchFamily="34" charset="-122"/>
                <a:cs typeface="Calibri" pitchFamily="34" charset="-120"/>
              </a:rPr>
              <a:t>A simple, retail-grade interface makes futures legible to a first-time investor.</a:t>
            </a:r>
            <a:endParaRPr lang="en-US" sz="1150" dirty="0"/>
          </a:p>
        </p:txBody>
      </p:sp>
      <p:pic>
        <p:nvPicPr>
          <p:cNvPr id="25" name="Image 2" descr="assets/afm_logo.png"/>
          <p:cNvPicPr>
            <a:picLocks noChangeAspect="1"/>
          </p:cNvPicPr>
          <p:nvPr/>
        </p:nvPicPr>
        <p:blipFill>
          <a:blip r:embed="rId6"/>
          <a:stretch>
            <a:fillRect/>
          </a:stretch>
        </p:blipFill>
        <p:spPr>
          <a:xfrm>
            <a:off x="457200" y="292608"/>
            <a:ext cx="1170432" cy="318211"/>
          </a:xfrm>
          <a:prstGeom prst="rect">
            <a:avLst/>
          </a:prstGeom>
        </p:spPr>
      </p:pic>
      <p:pic>
        <p:nvPicPr>
          <p:cNvPr id="28" name="Image 5" descr="assets/nse_logo.png"/>
          <p:cNvPicPr>
            <a:picLocks noChangeAspect="1"/>
          </p:cNvPicPr>
          <p:nvPr/>
        </p:nvPicPr>
        <p:blipFill>
          <a:blip r:embed="rId7"/>
          <a:stretch>
            <a:fillRect/>
          </a:stretch>
        </p:blipFill>
        <p:spPr>
          <a:xfrm>
            <a:off x="10561320" y="6272784"/>
            <a:ext cx="1097280" cy="579730"/>
          </a:xfrm>
          <a:prstGeom prst="rect">
            <a:avLst/>
          </a:prstGeom>
        </p:spPr>
      </p:pic>
      <p:sp>
        <p:nvSpPr>
          <p:cNvPr id="29" name="Text 20"/>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0" name="Text 21"/>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7</a:t>
            </a:r>
            <a:endParaRPr lang="en-US" sz="900" dirty="0"/>
          </a:p>
        </p:txBody>
      </p:sp>
      <p:pic>
        <p:nvPicPr>
          <p:cNvPr id="24" name="Image 6" descr="assets/nse_badge.png">
            <a:extLst>
              <a:ext uri="{FF2B5EF4-FFF2-40B4-BE49-F238E27FC236}">
                <a16:creationId xmlns:a16="http://schemas.microsoft.com/office/drawing/2014/main" id="{A9DB644D-07D0-704F-B892-1B042DC09BEC}"/>
              </a:ext>
            </a:extLst>
          </p:cNvPr>
          <p:cNvPicPr>
            <a:picLocks noChangeAspect="1"/>
          </p:cNvPicPr>
          <p:nvPr/>
        </p:nvPicPr>
        <p:blipFill>
          <a:blip r:embed="rId8"/>
          <a:srcRect r="8614"/>
          <a:stretch>
            <a:fillRect/>
          </a:stretch>
        </p:blipFill>
        <p:spPr>
          <a:xfrm>
            <a:off x="11366643" y="-15617"/>
            <a:ext cx="835631" cy="798271"/>
          </a:xfrm>
          <a:prstGeom prst="rect">
            <a:avLst/>
          </a:prstGeom>
        </p:spPr>
      </p:pic>
      <p:pic>
        <p:nvPicPr>
          <p:cNvPr id="26" name="Picture 25">
            <a:extLst>
              <a:ext uri="{FF2B5EF4-FFF2-40B4-BE49-F238E27FC236}">
                <a16:creationId xmlns:a16="http://schemas.microsoft.com/office/drawing/2014/main" id="{922A6302-2D78-5631-0EBA-A10435986C0A}"/>
              </a:ext>
            </a:extLst>
          </p:cNvPr>
          <p:cNvPicPr>
            <a:picLocks noChangeAspect="1"/>
          </p:cNvPicPr>
          <p:nvPr/>
        </p:nvPicPr>
        <p:blipFill>
          <a:blip r:embed="rId9"/>
          <a:stretch>
            <a:fillRect/>
          </a:stretch>
        </p:blipFill>
        <p:spPr>
          <a:xfrm>
            <a:off x="457200" y="6221558"/>
            <a:ext cx="1637071" cy="6217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9" name="Image 0" descr="assets/skyline.png">
            <a:extLst>
              <a:ext uri="{FF2B5EF4-FFF2-40B4-BE49-F238E27FC236}">
                <a16:creationId xmlns:a16="http://schemas.microsoft.com/office/drawing/2014/main" id="{DD0E0A54-C13C-4E98-0605-DC0A47138794}"/>
              </a:ext>
            </a:extLst>
          </p:cNvPr>
          <p:cNvPicPr>
            <a:picLocks noChangeAspect="1"/>
          </p:cNvPicPr>
          <p:nvPr/>
        </p:nvPicPr>
        <p:blipFill>
          <a:blip r:embed="rId3"/>
          <a:srcRect/>
          <a:stretch/>
        </p:blipFill>
        <p:spPr>
          <a:xfrm>
            <a:off x="0" y="0"/>
            <a:ext cx="12161520" cy="6858000"/>
          </a:xfrm>
          <a:prstGeom prst="rect">
            <a:avLst/>
          </a:prstGeom>
        </p:spPr>
      </p:pic>
      <p:pic>
        <p:nvPicPr>
          <p:cNvPr id="2" name="Image 0" descr="assets/chevron.png"/>
          <p:cNvPicPr>
            <a:picLocks noChangeAspect="1"/>
          </p:cNvPicPr>
          <p:nvPr/>
        </p:nvPicPr>
        <p:blipFill>
          <a:blip r:embed="rId4"/>
          <a:stretch>
            <a:fillRect/>
          </a:stretch>
        </p:blipFill>
        <p:spPr>
          <a:xfrm>
            <a:off x="475488" y="932688"/>
            <a:ext cx="310896" cy="260604"/>
          </a:xfrm>
          <a:prstGeom prst="rect">
            <a:avLst/>
          </a:prstGeom>
        </p:spPr>
      </p:pic>
      <p:sp>
        <p:nvSpPr>
          <p:cNvPr id="3" name="Text 0"/>
          <p:cNvSpPr/>
          <p:nvPr/>
        </p:nvSpPr>
        <p:spPr>
          <a:xfrm>
            <a:off x="868680" y="896112"/>
            <a:ext cx="9601200" cy="310896"/>
          </a:xfrm>
          <a:prstGeom prst="rect">
            <a:avLst/>
          </a:prstGeom>
          <a:noFill/>
          <a:ln/>
        </p:spPr>
        <p:txBody>
          <a:bodyPr wrap="square" lIns="0" tIns="0" rIns="0" bIns="0" rtlCol="0" anchor="ctr"/>
          <a:lstStyle/>
          <a:p>
            <a:pPr marL="0" indent="0">
              <a:buNone/>
            </a:pPr>
            <a:r>
              <a:rPr lang="en-US" sz="1300" b="1" kern="0" spc="150" dirty="0">
                <a:solidFill>
                  <a:schemeClr val="accent2"/>
                </a:solidFill>
                <a:latin typeface="Arial" pitchFamily="34" charset="0"/>
                <a:ea typeface="Arial" pitchFamily="34" charset="-122"/>
                <a:cs typeface="Arial" pitchFamily="34" charset="-120"/>
              </a:rPr>
              <a:t>REFORM 4</a:t>
            </a:r>
            <a:endParaRPr lang="en-US" sz="1300" dirty="0">
              <a:solidFill>
                <a:schemeClr val="accent2"/>
              </a:solidFill>
            </a:endParaRPr>
          </a:p>
        </p:txBody>
      </p:sp>
      <p:sp>
        <p:nvSpPr>
          <p:cNvPr id="4" name="Text 1"/>
          <p:cNvSpPr/>
          <p:nvPr/>
        </p:nvSpPr>
        <p:spPr>
          <a:xfrm>
            <a:off x="457200" y="1225296"/>
            <a:ext cx="10424160" cy="658368"/>
          </a:xfrm>
          <a:prstGeom prst="rect">
            <a:avLst/>
          </a:prstGeom>
          <a:noFill/>
          <a:ln/>
        </p:spPr>
        <p:txBody>
          <a:bodyPr wrap="square" lIns="0" tIns="0" rIns="0" bIns="0" rtlCol="0" anchor="ctr"/>
          <a:lstStyle/>
          <a:p>
            <a:pPr marL="0" indent="0">
              <a:buNone/>
            </a:pPr>
            <a:r>
              <a:rPr lang="en-US" sz="2600" b="1" dirty="0">
                <a:solidFill>
                  <a:srgbClr val="14283A"/>
                </a:solidFill>
                <a:latin typeface="Arial" pitchFamily="34" charset="0"/>
                <a:ea typeface="Arial" pitchFamily="34" charset="-122"/>
                <a:cs typeface="Arial" pitchFamily="34" charset="-120"/>
              </a:rPr>
              <a:t>Soko Play: turning curiosity into confidence</a:t>
            </a:r>
            <a:endParaRPr lang="en-US" sz="2600" dirty="0"/>
          </a:p>
        </p:txBody>
      </p:sp>
      <p:sp>
        <p:nvSpPr>
          <p:cNvPr id="5" name="Shape 2"/>
          <p:cNvSpPr/>
          <p:nvPr/>
        </p:nvSpPr>
        <p:spPr>
          <a:xfrm>
            <a:off x="502920" y="2084832"/>
            <a:ext cx="566928" cy="566928"/>
          </a:xfrm>
          <a:prstGeom prst="ellipse">
            <a:avLst/>
          </a:prstGeom>
          <a:solidFill>
            <a:srgbClr val="14283A"/>
          </a:solidFill>
          <a:ln/>
        </p:spPr>
        <p:txBody>
          <a:bodyPr/>
          <a:lstStyle/>
          <a:p>
            <a:endParaRPr lang="en-KE"/>
          </a:p>
        </p:txBody>
      </p:sp>
      <p:pic>
        <p:nvPicPr>
          <p:cNvPr id="6" name="Image 1" descr="preencoded.png"/>
          <p:cNvPicPr>
            <a:picLocks noChangeAspect="1"/>
          </p:cNvPicPr>
          <p:nvPr/>
        </p:nvPicPr>
        <p:blipFill>
          <a:blip r:embed="rId5"/>
          <a:stretch>
            <a:fillRect/>
          </a:stretch>
        </p:blipFill>
        <p:spPr>
          <a:xfrm>
            <a:off x="630936" y="2212848"/>
            <a:ext cx="310896" cy="310896"/>
          </a:xfrm>
          <a:prstGeom prst="rect">
            <a:avLst/>
          </a:prstGeom>
        </p:spPr>
      </p:pic>
      <p:sp>
        <p:nvSpPr>
          <p:cNvPr id="7" name="Text 3"/>
          <p:cNvSpPr/>
          <p:nvPr/>
        </p:nvSpPr>
        <p:spPr>
          <a:xfrm>
            <a:off x="1207008" y="2029968"/>
            <a:ext cx="9966960" cy="777240"/>
          </a:xfrm>
          <a:prstGeom prst="rect">
            <a:avLst/>
          </a:prstGeom>
          <a:noFill/>
          <a:ln/>
        </p:spPr>
        <p:txBody>
          <a:bodyPr wrap="square" lIns="0" tIns="0" rIns="0" bIns="0" rtlCol="0" anchor="ctr"/>
          <a:lstStyle/>
          <a:p>
            <a:pPr marL="0" indent="0">
              <a:buNone/>
            </a:pPr>
            <a:r>
              <a:rPr lang="en-US" sz="1450" b="1" dirty="0">
                <a:solidFill>
                  <a:srgbClr val="5E8C2A"/>
                </a:solidFill>
                <a:latin typeface="Calibri" pitchFamily="34" charset="0"/>
                <a:ea typeface="Calibri" pitchFamily="34" charset="-122"/>
                <a:cs typeface="Calibri" pitchFamily="34" charset="-120"/>
              </a:rPr>
              <a:t>Soko Play </a:t>
            </a:r>
            <a:r>
              <a:rPr lang="en-US" sz="1450" dirty="0">
                <a:solidFill>
                  <a:srgbClr val="23323F"/>
                </a:solidFill>
                <a:latin typeface="Calibri" pitchFamily="34" charset="0"/>
                <a:ea typeface="Calibri" pitchFamily="34" charset="-122"/>
                <a:cs typeface="Calibri" pitchFamily="34" charset="-120"/>
              </a:rPr>
              <a:t>(“soko”  Swahili for “market”) is a gamified activation campaign anchored by the NSE Investment Challenge. New users learn derivatives through low-stakes, competitive play before risking real money, then graduate into live trading on Zidii Trader.</a:t>
            </a:r>
            <a:endParaRPr lang="en-US" sz="1450" dirty="0"/>
          </a:p>
        </p:txBody>
      </p:sp>
      <p:sp>
        <p:nvSpPr>
          <p:cNvPr id="8" name="Shape 4"/>
          <p:cNvSpPr/>
          <p:nvPr/>
        </p:nvSpPr>
        <p:spPr>
          <a:xfrm>
            <a:off x="548640" y="3108960"/>
            <a:ext cx="3383280" cy="2331720"/>
          </a:xfrm>
          <a:prstGeom prst="rect">
            <a:avLst/>
          </a:prstGeom>
          <a:solidFill>
            <a:srgbClr val="F1F5EF"/>
          </a:solidFill>
          <a:ln w="12700">
            <a:solidFill>
              <a:srgbClr val="DBE3DC"/>
            </a:solidFill>
            <a:prstDash val="solid"/>
          </a:ln>
        </p:spPr>
        <p:txBody>
          <a:bodyPr/>
          <a:lstStyle/>
          <a:p>
            <a:endParaRPr lang="en-KE"/>
          </a:p>
        </p:txBody>
      </p:sp>
      <p:sp>
        <p:nvSpPr>
          <p:cNvPr id="9" name="Shape 5"/>
          <p:cNvSpPr/>
          <p:nvPr/>
        </p:nvSpPr>
        <p:spPr>
          <a:xfrm>
            <a:off x="822960" y="3383280"/>
            <a:ext cx="640080" cy="640080"/>
          </a:xfrm>
          <a:prstGeom prst="ellipse">
            <a:avLst/>
          </a:prstGeom>
          <a:solidFill>
            <a:srgbClr val="14283A"/>
          </a:solidFill>
          <a:ln/>
        </p:spPr>
        <p:txBody>
          <a:bodyPr/>
          <a:lstStyle/>
          <a:p>
            <a:endParaRPr lang="en-KE"/>
          </a:p>
        </p:txBody>
      </p:sp>
      <p:pic>
        <p:nvPicPr>
          <p:cNvPr id="10" name="Image 2" descr="preencoded.png"/>
          <p:cNvPicPr>
            <a:picLocks noChangeAspect="1"/>
          </p:cNvPicPr>
          <p:nvPr/>
        </p:nvPicPr>
        <p:blipFill>
          <a:blip r:embed="rId6"/>
          <a:stretch>
            <a:fillRect/>
          </a:stretch>
        </p:blipFill>
        <p:spPr>
          <a:xfrm>
            <a:off x="960120" y="3520440"/>
            <a:ext cx="365760" cy="365760"/>
          </a:xfrm>
          <a:prstGeom prst="rect">
            <a:avLst/>
          </a:prstGeom>
        </p:spPr>
      </p:pic>
      <p:sp>
        <p:nvSpPr>
          <p:cNvPr id="11" name="Text 6"/>
          <p:cNvSpPr/>
          <p:nvPr/>
        </p:nvSpPr>
        <p:spPr>
          <a:xfrm>
            <a:off x="822960" y="4160520"/>
            <a:ext cx="283464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1. ATTRACT</a:t>
            </a:r>
            <a:endParaRPr lang="en-US" sz="1600" dirty="0"/>
          </a:p>
        </p:txBody>
      </p:sp>
      <p:sp>
        <p:nvSpPr>
          <p:cNvPr id="12" name="Text 7"/>
          <p:cNvSpPr/>
          <p:nvPr/>
        </p:nvSpPr>
        <p:spPr>
          <a:xfrm>
            <a:off x="822960" y="4572000"/>
            <a:ext cx="2834640" cy="777240"/>
          </a:xfrm>
          <a:prstGeom prst="rect">
            <a:avLst/>
          </a:prstGeom>
          <a:noFill/>
          <a:ln/>
        </p:spPr>
        <p:txBody>
          <a:bodyPr wrap="square" lIns="0" tIns="0" rIns="0" bIns="0" rtlCol="0" anchor="ctr"/>
          <a:lstStyle/>
          <a:p>
            <a:pPr marL="0" indent="0">
              <a:lnSpc>
                <a:spcPct val="105000"/>
              </a:lnSpc>
              <a:buNone/>
            </a:pPr>
            <a:r>
              <a:rPr lang="en-US" sz="1250" dirty="0">
                <a:solidFill>
                  <a:srgbClr val="23323F"/>
                </a:solidFill>
                <a:latin typeface="Calibri" pitchFamily="34" charset="0"/>
                <a:ea typeface="Calibri" pitchFamily="34" charset="-122"/>
                <a:cs typeface="Calibri" pitchFamily="34" charset="-120"/>
              </a:rPr>
              <a:t>Social-led “Soko” content + a public investment challenge bring a wide audience in.</a:t>
            </a:r>
            <a:endParaRPr lang="en-US" sz="1250" dirty="0"/>
          </a:p>
        </p:txBody>
      </p:sp>
      <p:sp>
        <p:nvSpPr>
          <p:cNvPr id="13" name="Text 8"/>
          <p:cNvSpPr/>
          <p:nvPr/>
        </p:nvSpPr>
        <p:spPr>
          <a:xfrm>
            <a:off x="3913632" y="3886200"/>
            <a:ext cx="292608" cy="640080"/>
          </a:xfrm>
          <a:prstGeom prst="rect">
            <a:avLst/>
          </a:prstGeom>
          <a:noFill/>
          <a:ln/>
        </p:spPr>
        <p:txBody>
          <a:bodyPr wrap="square" lIns="0" tIns="0" rIns="0" bIns="0" rtlCol="0" anchor="ctr"/>
          <a:lstStyle/>
          <a:p>
            <a:pPr marL="0" indent="0" algn="ctr">
              <a:buNone/>
            </a:pPr>
            <a:r>
              <a:rPr lang="en-US" sz="3000" b="1" dirty="0">
                <a:solidFill>
                  <a:srgbClr val="8BC341"/>
                </a:solidFill>
                <a:latin typeface="Arial" pitchFamily="34" charset="0"/>
                <a:ea typeface="Arial" pitchFamily="34" charset="-122"/>
                <a:cs typeface="Arial" pitchFamily="34" charset="-120"/>
              </a:rPr>
              <a:t>›</a:t>
            </a:r>
            <a:endParaRPr lang="en-US" sz="3000" dirty="0"/>
          </a:p>
        </p:txBody>
      </p:sp>
      <p:sp>
        <p:nvSpPr>
          <p:cNvPr id="14" name="Shape 9"/>
          <p:cNvSpPr/>
          <p:nvPr/>
        </p:nvSpPr>
        <p:spPr>
          <a:xfrm>
            <a:off x="4160520" y="3108960"/>
            <a:ext cx="3383280" cy="2331720"/>
          </a:xfrm>
          <a:prstGeom prst="rect">
            <a:avLst/>
          </a:prstGeom>
          <a:solidFill>
            <a:srgbClr val="F1F5EF"/>
          </a:solidFill>
          <a:ln w="12700">
            <a:solidFill>
              <a:srgbClr val="DBE3DC"/>
            </a:solidFill>
            <a:prstDash val="solid"/>
          </a:ln>
        </p:spPr>
        <p:txBody>
          <a:bodyPr/>
          <a:lstStyle/>
          <a:p>
            <a:endParaRPr lang="en-KE"/>
          </a:p>
        </p:txBody>
      </p:sp>
      <p:sp>
        <p:nvSpPr>
          <p:cNvPr id="15" name="Shape 10"/>
          <p:cNvSpPr/>
          <p:nvPr/>
        </p:nvSpPr>
        <p:spPr>
          <a:xfrm>
            <a:off x="4434840" y="3383280"/>
            <a:ext cx="640080" cy="640080"/>
          </a:xfrm>
          <a:prstGeom prst="ellipse">
            <a:avLst/>
          </a:prstGeom>
          <a:solidFill>
            <a:srgbClr val="14283A"/>
          </a:solidFill>
          <a:ln/>
        </p:spPr>
        <p:txBody>
          <a:bodyPr/>
          <a:lstStyle/>
          <a:p>
            <a:endParaRPr lang="en-KE"/>
          </a:p>
        </p:txBody>
      </p:sp>
      <p:pic>
        <p:nvPicPr>
          <p:cNvPr id="16" name="Image 3" descr="preencoded.png"/>
          <p:cNvPicPr>
            <a:picLocks noChangeAspect="1"/>
          </p:cNvPicPr>
          <p:nvPr/>
        </p:nvPicPr>
        <p:blipFill>
          <a:blip r:embed="rId7"/>
          <a:stretch>
            <a:fillRect/>
          </a:stretch>
        </p:blipFill>
        <p:spPr>
          <a:xfrm>
            <a:off x="4572000" y="3520440"/>
            <a:ext cx="365760" cy="365760"/>
          </a:xfrm>
          <a:prstGeom prst="rect">
            <a:avLst/>
          </a:prstGeom>
        </p:spPr>
      </p:pic>
      <p:sp>
        <p:nvSpPr>
          <p:cNvPr id="17" name="Text 11"/>
          <p:cNvSpPr/>
          <p:nvPr/>
        </p:nvSpPr>
        <p:spPr>
          <a:xfrm>
            <a:off x="4434840" y="4160520"/>
            <a:ext cx="2834640" cy="365760"/>
          </a:xfrm>
          <a:prstGeom prst="rect">
            <a:avLst/>
          </a:prstGeom>
          <a:noFill/>
          <a:ln/>
        </p:spPr>
        <p:txBody>
          <a:bodyPr wrap="square" lIns="0" tIns="0" rIns="0" bIns="0" rtlCol="0" anchor="ctr"/>
          <a:lstStyle/>
          <a:p>
            <a:pPr marL="0" indent="0">
              <a:buNone/>
            </a:pPr>
            <a:r>
              <a:rPr lang="en-US" sz="1600" b="1" dirty="0">
                <a:solidFill>
                  <a:srgbClr val="14283A"/>
                </a:solidFill>
                <a:latin typeface="Arial" pitchFamily="34" charset="0"/>
                <a:ea typeface="Arial" pitchFamily="34" charset="-122"/>
                <a:cs typeface="Arial" pitchFamily="34" charset="-120"/>
              </a:rPr>
              <a:t>2. TEACH</a:t>
            </a:r>
            <a:endParaRPr lang="en-US" sz="1600" dirty="0"/>
          </a:p>
        </p:txBody>
      </p:sp>
      <p:sp>
        <p:nvSpPr>
          <p:cNvPr id="18" name="Text 12"/>
          <p:cNvSpPr/>
          <p:nvPr/>
        </p:nvSpPr>
        <p:spPr>
          <a:xfrm>
            <a:off x="4434840" y="4572000"/>
            <a:ext cx="2834640" cy="777240"/>
          </a:xfrm>
          <a:prstGeom prst="rect">
            <a:avLst/>
          </a:prstGeom>
          <a:noFill/>
          <a:ln/>
        </p:spPr>
        <p:txBody>
          <a:bodyPr wrap="square" lIns="0" tIns="0" rIns="0" bIns="0" rtlCol="0" anchor="ctr"/>
          <a:lstStyle/>
          <a:p>
            <a:pPr marL="0" indent="0">
              <a:lnSpc>
                <a:spcPct val="105000"/>
              </a:lnSpc>
              <a:buNone/>
            </a:pPr>
            <a:r>
              <a:rPr lang="en-US" sz="1250" dirty="0">
                <a:solidFill>
                  <a:srgbClr val="23323F"/>
                </a:solidFill>
                <a:latin typeface="Calibri" pitchFamily="34" charset="0"/>
                <a:ea typeface="Calibri" pitchFamily="34" charset="-122"/>
                <a:cs typeface="Calibri" pitchFamily="34" charset="-120"/>
              </a:rPr>
              <a:t>Simulated trading, leaderboards and prizes build skill and habit  risk-free.</a:t>
            </a:r>
            <a:endParaRPr lang="en-US" sz="1250" dirty="0"/>
          </a:p>
        </p:txBody>
      </p:sp>
      <p:sp>
        <p:nvSpPr>
          <p:cNvPr id="19" name="Text 13"/>
          <p:cNvSpPr/>
          <p:nvPr/>
        </p:nvSpPr>
        <p:spPr>
          <a:xfrm>
            <a:off x="7525512" y="3886200"/>
            <a:ext cx="292608" cy="640080"/>
          </a:xfrm>
          <a:prstGeom prst="rect">
            <a:avLst/>
          </a:prstGeom>
          <a:noFill/>
          <a:ln/>
        </p:spPr>
        <p:txBody>
          <a:bodyPr wrap="square" lIns="0" tIns="0" rIns="0" bIns="0" rtlCol="0" anchor="ctr"/>
          <a:lstStyle/>
          <a:p>
            <a:pPr marL="0" indent="0" algn="ctr">
              <a:buNone/>
            </a:pPr>
            <a:r>
              <a:rPr lang="en-US" sz="3000" b="1" dirty="0">
                <a:solidFill>
                  <a:srgbClr val="8BC341"/>
                </a:solidFill>
                <a:latin typeface="Arial" pitchFamily="34" charset="0"/>
                <a:ea typeface="Arial" pitchFamily="34" charset="-122"/>
                <a:cs typeface="Arial" pitchFamily="34" charset="-120"/>
              </a:rPr>
              <a:t>›</a:t>
            </a:r>
            <a:endParaRPr lang="en-US" sz="3000" dirty="0"/>
          </a:p>
        </p:txBody>
      </p:sp>
      <p:sp>
        <p:nvSpPr>
          <p:cNvPr id="20" name="Shape 14"/>
          <p:cNvSpPr/>
          <p:nvPr/>
        </p:nvSpPr>
        <p:spPr>
          <a:xfrm>
            <a:off x="7772400" y="3108960"/>
            <a:ext cx="3383280" cy="2331720"/>
          </a:xfrm>
          <a:prstGeom prst="rect">
            <a:avLst/>
          </a:prstGeom>
          <a:solidFill>
            <a:srgbClr val="14283A"/>
          </a:solidFill>
          <a:ln w="12700">
            <a:solidFill>
              <a:srgbClr val="14283A"/>
            </a:solidFill>
            <a:prstDash val="solid"/>
          </a:ln>
          <a:effectLst>
            <a:outerShdw blurRad="88900" dist="38100" dir="5400000" algn="bl" rotWithShape="0">
              <a:srgbClr val="9AA7A0">
                <a:alpha val="22000"/>
              </a:srgbClr>
            </a:outerShdw>
          </a:effectLst>
        </p:spPr>
        <p:txBody>
          <a:bodyPr/>
          <a:lstStyle/>
          <a:p>
            <a:endParaRPr lang="en-KE"/>
          </a:p>
        </p:txBody>
      </p:sp>
      <p:sp>
        <p:nvSpPr>
          <p:cNvPr id="21" name="Shape 15"/>
          <p:cNvSpPr/>
          <p:nvPr/>
        </p:nvSpPr>
        <p:spPr>
          <a:xfrm>
            <a:off x="8046720" y="3383280"/>
            <a:ext cx="640080" cy="640080"/>
          </a:xfrm>
          <a:prstGeom prst="ellipse">
            <a:avLst/>
          </a:prstGeom>
          <a:solidFill>
            <a:srgbClr val="8BC341"/>
          </a:solidFill>
          <a:ln/>
        </p:spPr>
        <p:txBody>
          <a:bodyPr/>
          <a:lstStyle/>
          <a:p>
            <a:endParaRPr lang="en-KE"/>
          </a:p>
        </p:txBody>
      </p:sp>
      <p:pic>
        <p:nvPicPr>
          <p:cNvPr id="22" name="Image 4" descr="preencoded.png"/>
          <p:cNvPicPr>
            <a:picLocks noChangeAspect="1"/>
          </p:cNvPicPr>
          <p:nvPr/>
        </p:nvPicPr>
        <p:blipFill>
          <a:blip r:embed="rId8"/>
          <a:stretch>
            <a:fillRect/>
          </a:stretch>
        </p:blipFill>
        <p:spPr>
          <a:xfrm>
            <a:off x="8183880" y="3520440"/>
            <a:ext cx="365760" cy="365760"/>
          </a:xfrm>
          <a:prstGeom prst="rect">
            <a:avLst/>
          </a:prstGeom>
        </p:spPr>
      </p:pic>
      <p:sp>
        <p:nvSpPr>
          <p:cNvPr id="23" name="Text 16"/>
          <p:cNvSpPr/>
          <p:nvPr/>
        </p:nvSpPr>
        <p:spPr>
          <a:xfrm>
            <a:off x="8046720" y="4160520"/>
            <a:ext cx="2834640" cy="365760"/>
          </a:xfrm>
          <a:prstGeom prst="rect">
            <a:avLst/>
          </a:prstGeom>
          <a:noFill/>
          <a:ln/>
        </p:spPr>
        <p:txBody>
          <a:bodyPr wrap="square" lIns="0" tIns="0" rIns="0" bIns="0" rtlCol="0" anchor="ctr"/>
          <a:lstStyle/>
          <a:p>
            <a:pPr marL="0" indent="0">
              <a:buNone/>
            </a:pPr>
            <a:r>
              <a:rPr lang="en-US" sz="1600" b="1" dirty="0">
                <a:solidFill>
                  <a:srgbClr val="FFFFFF"/>
                </a:solidFill>
                <a:latin typeface="Arial" pitchFamily="34" charset="0"/>
                <a:ea typeface="Arial" pitchFamily="34" charset="-122"/>
                <a:cs typeface="Arial" pitchFamily="34" charset="-120"/>
              </a:rPr>
              <a:t>3. CONVERT</a:t>
            </a:r>
            <a:endParaRPr lang="en-US" sz="1600" dirty="0"/>
          </a:p>
        </p:txBody>
      </p:sp>
      <p:sp>
        <p:nvSpPr>
          <p:cNvPr id="24" name="Text 17"/>
          <p:cNvSpPr/>
          <p:nvPr/>
        </p:nvSpPr>
        <p:spPr>
          <a:xfrm>
            <a:off x="8046720" y="4572000"/>
            <a:ext cx="2834640" cy="777240"/>
          </a:xfrm>
          <a:prstGeom prst="rect">
            <a:avLst/>
          </a:prstGeom>
          <a:noFill/>
          <a:ln/>
        </p:spPr>
        <p:txBody>
          <a:bodyPr wrap="square" lIns="0" tIns="0" rIns="0" bIns="0" rtlCol="0" anchor="ctr"/>
          <a:lstStyle/>
          <a:p>
            <a:pPr marL="0" indent="0">
              <a:lnSpc>
                <a:spcPct val="105000"/>
              </a:lnSpc>
              <a:buNone/>
            </a:pPr>
            <a:r>
              <a:rPr lang="en-US" sz="1250" dirty="0">
                <a:solidFill>
                  <a:srgbClr val="EAF1E6"/>
                </a:solidFill>
                <a:latin typeface="Calibri" pitchFamily="34" charset="0"/>
                <a:ea typeface="Calibri" pitchFamily="34" charset="-122"/>
                <a:cs typeface="Calibri" pitchFamily="34" charset="-120"/>
              </a:rPr>
              <a:t>Confident players move to funded accounts and trade live.</a:t>
            </a:r>
            <a:endParaRPr lang="en-US" sz="1250" dirty="0"/>
          </a:p>
        </p:txBody>
      </p:sp>
      <p:sp>
        <p:nvSpPr>
          <p:cNvPr id="25" name="Text 18"/>
          <p:cNvSpPr/>
          <p:nvPr/>
        </p:nvSpPr>
        <p:spPr>
          <a:xfrm>
            <a:off x="548640" y="5669280"/>
            <a:ext cx="10881360" cy="365760"/>
          </a:xfrm>
          <a:prstGeom prst="rect">
            <a:avLst/>
          </a:prstGeom>
          <a:noFill/>
          <a:ln/>
        </p:spPr>
        <p:txBody>
          <a:bodyPr wrap="square" lIns="0" tIns="0" rIns="0" bIns="0" rtlCol="0" anchor="ctr"/>
          <a:lstStyle/>
          <a:p>
            <a:pPr marL="0" indent="0">
              <a:buNone/>
            </a:pPr>
            <a:r>
              <a:rPr lang="en-US" sz="1300" i="1" dirty="0">
                <a:solidFill>
                  <a:srgbClr val="6E7B86"/>
                </a:solidFill>
                <a:latin typeface="Calibri" pitchFamily="34" charset="0"/>
                <a:ea typeface="Calibri" pitchFamily="34" charset="-122"/>
                <a:cs typeface="Calibri" pitchFamily="34" charset="-120"/>
              </a:rPr>
              <a:t>A pipeline, not a poster: education feeds activation, and activation feeds the order book.</a:t>
            </a:r>
            <a:endParaRPr lang="en-US" sz="1300" dirty="0"/>
          </a:p>
        </p:txBody>
      </p:sp>
      <p:pic>
        <p:nvPicPr>
          <p:cNvPr id="27" name="Image 5" descr="assets/afm_logo.png"/>
          <p:cNvPicPr>
            <a:picLocks noChangeAspect="1"/>
          </p:cNvPicPr>
          <p:nvPr/>
        </p:nvPicPr>
        <p:blipFill>
          <a:blip r:embed="rId9"/>
          <a:stretch>
            <a:fillRect/>
          </a:stretch>
        </p:blipFill>
        <p:spPr>
          <a:xfrm>
            <a:off x="457200" y="292608"/>
            <a:ext cx="1170432" cy="318211"/>
          </a:xfrm>
          <a:prstGeom prst="rect">
            <a:avLst/>
          </a:prstGeom>
        </p:spPr>
      </p:pic>
      <p:pic>
        <p:nvPicPr>
          <p:cNvPr id="30" name="Image 8" descr="assets/nse_logo.png"/>
          <p:cNvPicPr>
            <a:picLocks noChangeAspect="1"/>
          </p:cNvPicPr>
          <p:nvPr/>
        </p:nvPicPr>
        <p:blipFill>
          <a:blip r:embed="rId10"/>
          <a:stretch>
            <a:fillRect/>
          </a:stretch>
        </p:blipFill>
        <p:spPr>
          <a:xfrm>
            <a:off x="10561320" y="6272784"/>
            <a:ext cx="1097280" cy="579730"/>
          </a:xfrm>
          <a:prstGeom prst="rect">
            <a:avLst/>
          </a:prstGeom>
        </p:spPr>
      </p:pic>
      <p:sp>
        <p:nvSpPr>
          <p:cNvPr id="31" name="Text 19"/>
          <p:cNvSpPr/>
          <p:nvPr/>
        </p:nvSpPr>
        <p:spPr>
          <a:xfrm>
            <a:off x="4206240" y="6473952"/>
            <a:ext cx="4206240" cy="274320"/>
          </a:xfrm>
          <a:prstGeom prst="rect">
            <a:avLst/>
          </a:prstGeom>
          <a:noFill/>
          <a:ln/>
        </p:spPr>
        <p:txBody>
          <a:bodyPr wrap="square" lIns="0" tIns="0" rIns="0" bIns="0" rtlCol="0" anchor="ctr"/>
          <a:lstStyle/>
          <a:p>
            <a:pPr marL="0" indent="0" algn="ctr">
              <a:buNone/>
            </a:pPr>
            <a:r>
              <a:rPr lang="en-US" sz="900" dirty="0">
                <a:solidFill>
                  <a:srgbClr val="6E7B86"/>
                </a:solidFill>
                <a:latin typeface="Calibri" pitchFamily="34" charset="0"/>
                <a:ea typeface="Calibri" pitchFamily="34" charset="-122"/>
                <a:cs typeface="Calibri" pitchFamily="34" charset="-120"/>
              </a:rPr>
              <a:t>28th AFM Annual Conference  ·  Taipei 2026</a:t>
            </a:r>
            <a:endParaRPr lang="en-US" sz="900" dirty="0"/>
          </a:p>
        </p:txBody>
      </p:sp>
      <p:sp>
        <p:nvSpPr>
          <p:cNvPr id="32" name="Text 20"/>
          <p:cNvSpPr/>
          <p:nvPr/>
        </p:nvSpPr>
        <p:spPr>
          <a:xfrm>
            <a:off x="8686800" y="6473952"/>
            <a:ext cx="457200" cy="274320"/>
          </a:xfrm>
          <a:prstGeom prst="rect">
            <a:avLst/>
          </a:prstGeom>
          <a:noFill/>
          <a:ln/>
        </p:spPr>
        <p:txBody>
          <a:bodyPr wrap="square" lIns="0" tIns="0" rIns="0" bIns="0" rtlCol="0" anchor="ctr"/>
          <a:lstStyle/>
          <a:p>
            <a:pPr marL="0" indent="0" algn="r">
              <a:buNone/>
            </a:pPr>
            <a:r>
              <a:rPr lang="en-US" sz="900" dirty="0">
                <a:solidFill>
                  <a:srgbClr val="6E7B86"/>
                </a:solidFill>
                <a:latin typeface="Calibri" pitchFamily="34" charset="0"/>
                <a:ea typeface="Calibri" pitchFamily="34" charset="-122"/>
                <a:cs typeface="Calibri" pitchFamily="34" charset="-120"/>
              </a:rPr>
              <a:t>8</a:t>
            </a:r>
            <a:endParaRPr lang="en-US" sz="900" dirty="0"/>
          </a:p>
        </p:txBody>
      </p:sp>
      <p:pic>
        <p:nvPicPr>
          <p:cNvPr id="26" name="Image 6" descr="assets/nse_badge.png">
            <a:extLst>
              <a:ext uri="{FF2B5EF4-FFF2-40B4-BE49-F238E27FC236}">
                <a16:creationId xmlns:a16="http://schemas.microsoft.com/office/drawing/2014/main" id="{8D619774-6CE2-1605-9F98-06EB8D53620A}"/>
              </a:ext>
            </a:extLst>
          </p:cNvPr>
          <p:cNvPicPr>
            <a:picLocks noChangeAspect="1"/>
          </p:cNvPicPr>
          <p:nvPr/>
        </p:nvPicPr>
        <p:blipFill>
          <a:blip r:embed="rId11"/>
          <a:srcRect r="8614"/>
          <a:stretch>
            <a:fillRect/>
          </a:stretch>
        </p:blipFill>
        <p:spPr>
          <a:xfrm>
            <a:off x="11366643" y="-15617"/>
            <a:ext cx="835631" cy="798271"/>
          </a:xfrm>
          <a:prstGeom prst="rect">
            <a:avLst/>
          </a:prstGeom>
        </p:spPr>
      </p:pic>
      <p:pic>
        <p:nvPicPr>
          <p:cNvPr id="28" name="Picture 27">
            <a:extLst>
              <a:ext uri="{FF2B5EF4-FFF2-40B4-BE49-F238E27FC236}">
                <a16:creationId xmlns:a16="http://schemas.microsoft.com/office/drawing/2014/main" id="{C4727A61-8315-D235-1239-A140681F0202}"/>
              </a:ext>
            </a:extLst>
          </p:cNvPr>
          <p:cNvPicPr>
            <a:picLocks noChangeAspect="1"/>
          </p:cNvPicPr>
          <p:nvPr/>
        </p:nvPicPr>
        <p:blipFill>
          <a:blip r:embed="rId12"/>
          <a:stretch>
            <a:fillRect/>
          </a:stretch>
        </p:blipFill>
        <p:spPr>
          <a:xfrm>
            <a:off x="457200" y="6221558"/>
            <a:ext cx="1637071" cy="6217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6303D"/>
        </a:solidFill>
        <a:effectLst/>
      </p:bgPr>
    </p:bg>
    <p:spTree>
      <p:nvGrpSpPr>
        <p:cNvPr id="1" name=""/>
        <p:cNvGrpSpPr/>
        <p:nvPr/>
      </p:nvGrpSpPr>
      <p:grpSpPr>
        <a:xfrm>
          <a:off x="0" y="0"/>
          <a:ext cx="0" cy="0"/>
          <a:chOff x="0" y="0"/>
          <a:chExt cx="0" cy="0"/>
        </a:xfrm>
      </p:grpSpPr>
      <p:pic>
        <p:nvPicPr>
          <p:cNvPr id="2" name="Image 0" descr="assets/nse_skyline.png"/>
          <p:cNvPicPr>
            <a:picLocks noChangeAspect="1"/>
          </p:cNvPicPr>
          <p:nvPr/>
        </p:nvPicPr>
        <p:blipFill>
          <a:blip r:embed="rId3">
            <a:alphaModFix amt="78000"/>
          </a:blip>
          <a:srcRect/>
          <a:stretch/>
        </p:blipFill>
        <p:spPr>
          <a:xfrm>
            <a:off x="0" y="0"/>
            <a:ext cx="12161520" cy="6858000"/>
          </a:xfrm>
          <a:prstGeom prst="rect">
            <a:avLst/>
          </a:prstGeom>
        </p:spPr>
      </p:pic>
      <p:sp>
        <p:nvSpPr>
          <p:cNvPr id="3" name="Shape 0"/>
          <p:cNvSpPr/>
          <p:nvPr/>
        </p:nvSpPr>
        <p:spPr>
          <a:xfrm>
            <a:off x="0" y="0"/>
            <a:ext cx="7498080" cy="6858000"/>
          </a:xfrm>
          <a:prstGeom prst="rect">
            <a:avLst/>
          </a:prstGeom>
          <a:solidFill>
            <a:srgbClr val="16303D">
              <a:alpha val="78000"/>
            </a:srgbClr>
          </a:solidFill>
          <a:ln/>
        </p:spPr>
        <p:txBody>
          <a:bodyPr/>
          <a:lstStyle/>
          <a:p>
            <a:endParaRPr lang="en-KE"/>
          </a:p>
        </p:txBody>
      </p:sp>
      <p:pic>
        <p:nvPicPr>
          <p:cNvPr id="4" name="Image 1" descr="assets/nse_logo_white.png"/>
          <p:cNvPicPr>
            <a:picLocks noChangeAspect="1"/>
          </p:cNvPicPr>
          <p:nvPr/>
        </p:nvPicPr>
        <p:blipFill>
          <a:blip r:embed="rId4"/>
          <a:stretch>
            <a:fillRect/>
          </a:stretch>
        </p:blipFill>
        <p:spPr>
          <a:xfrm>
            <a:off x="548640" y="457200"/>
            <a:ext cx="1554480" cy="821131"/>
          </a:xfrm>
          <a:prstGeom prst="rect">
            <a:avLst/>
          </a:prstGeom>
        </p:spPr>
      </p:pic>
      <p:pic>
        <p:nvPicPr>
          <p:cNvPr id="5" name="Image 2" descr="assets/afm_white.png"/>
          <p:cNvPicPr>
            <a:picLocks noChangeAspect="1"/>
          </p:cNvPicPr>
          <p:nvPr/>
        </p:nvPicPr>
        <p:blipFill>
          <a:blip r:embed="rId5"/>
          <a:stretch>
            <a:fillRect/>
          </a:stretch>
        </p:blipFill>
        <p:spPr>
          <a:xfrm>
            <a:off x="10241280" y="502920"/>
            <a:ext cx="1417320" cy="384962"/>
          </a:xfrm>
          <a:prstGeom prst="rect">
            <a:avLst/>
          </a:prstGeom>
        </p:spPr>
      </p:pic>
      <p:sp>
        <p:nvSpPr>
          <p:cNvPr id="6" name="Shape 1"/>
          <p:cNvSpPr/>
          <p:nvPr/>
        </p:nvSpPr>
        <p:spPr>
          <a:xfrm>
            <a:off x="585216" y="2743200"/>
            <a:ext cx="109728" cy="1417320"/>
          </a:xfrm>
          <a:prstGeom prst="rect">
            <a:avLst/>
          </a:prstGeom>
          <a:solidFill>
            <a:srgbClr val="8BC341"/>
          </a:solidFill>
          <a:ln/>
        </p:spPr>
        <p:txBody>
          <a:bodyPr/>
          <a:lstStyle/>
          <a:p>
            <a:endParaRPr lang="en-KE"/>
          </a:p>
        </p:txBody>
      </p:sp>
      <p:sp>
        <p:nvSpPr>
          <p:cNvPr id="7" name="Text 2"/>
          <p:cNvSpPr/>
          <p:nvPr/>
        </p:nvSpPr>
        <p:spPr>
          <a:xfrm>
            <a:off x="841248" y="2606040"/>
            <a:ext cx="8595360" cy="1600200"/>
          </a:xfrm>
          <a:prstGeom prst="rect">
            <a:avLst/>
          </a:prstGeom>
          <a:noFill/>
          <a:ln/>
        </p:spPr>
        <p:txBody>
          <a:bodyPr wrap="square" lIns="0" tIns="0" rIns="0" bIns="0" rtlCol="0" anchor="ctr"/>
          <a:lstStyle/>
          <a:p>
            <a:pPr marL="0" indent="0">
              <a:lnSpc>
                <a:spcPct val="100000"/>
              </a:lnSpc>
              <a:buNone/>
            </a:pPr>
            <a:r>
              <a:rPr lang="en-US" sz="3800" b="1" dirty="0">
                <a:solidFill>
                  <a:srgbClr val="FFFFFF"/>
                </a:solidFill>
                <a:latin typeface="Arial" pitchFamily="34" charset="0"/>
                <a:ea typeface="Arial" pitchFamily="34" charset="-122"/>
                <a:cs typeface="Arial" pitchFamily="34" charset="-120"/>
              </a:rPr>
              <a:t>The impact:</a:t>
            </a:r>
            <a:endParaRPr lang="en-US" sz="3800" dirty="0"/>
          </a:p>
          <a:p>
            <a:pPr marL="0" indent="0">
              <a:lnSpc>
                <a:spcPct val="100000"/>
              </a:lnSpc>
              <a:buNone/>
            </a:pPr>
            <a:r>
              <a:rPr lang="en-US" sz="3800" b="1" dirty="0">
                <a:solidFill>
                  <a:srgbClr val="FFFFFF"/>
                </a:solidFill>
                <a:latin typeface="Arial" pitchFamily="34" charset="0"/>
                <a:ea typeface="Arial" pitchFamily="34" charset="-122"/>
                <a:cs typeface="Arial" pitchFamily="34" charset="-120"/>
              </a:rPr>
              <a:t>2024/5 → 2026</a:t>
            </a:r>
            <a:endParaRPr lang="en-US" sz="3800" dirty="0"/>
          </a:p>
        </p:txBody>
      </p:sp>
      <p:sp>
        <p:nvSpPr>
          <p:cNvPr id="8" name="Text 3"/>
          <p:cNvSpPr/>
          <p:nvPr/>
        </p:nvSpPr>
        <p:spPr>
          <a:xfrm>
            <a:off x="859536" y="4297680"/>
            <a:ext cx="8412480" cy="640080"/>
          </a:xfrm>
          <a:prstGeom prst="rect">
            <a:avLst/>
          </a:prstGeom>
          <a:noFill/>
          <a:ln/>
        </p:spPr>
        <p:txBody>
          <a:bodyPr wrap="square" lIns="0" tIns="0" rIns="0" bIns="0" rtlCol="0" anchor="ctr"/>
          <a:lstStyle/>
          <a:p>
            <a:pPr marL="0" indent="0">
              <a:buNone/>
            </a:pPr>
            <a:r>
              <a:rPr lang="en-US" sz="1500" i="1" dirty="0">
                <a:solidFill>
                  <a:srgbClr val="CFE0C2"/>
                </a:solidFill>
                <a:latin typeface="Calibri" pitchFamily="34" charset="0"/>
                <a:ea typeface="Calibri" pitchFamily="34" charset="-122"/>
                <a:cs typeface="Calibri" pitchFamily="34" charset="-120"/>
              </a:rPr>
              <a:t>Following the reform package, every measure of activity stepped up sharply.</a:t>
            </a:r>
            <a:endParaRPr lang="en-US" sz="1500" dirty="0"/>
          </a:p>
        </p:txBody>
      </p:sp>
      <p:pic>
        <p:nvPicPr>
          <p:cNvPr id="10" name="Picture 9">
            <a:extLst>
              <a:ext uri="{FF2B5EF4-FFF2-40B4-BE49-F238E27FC236}">
                <a16:creationId xmlns:a16="http://schemas.microsoft.com/office/drawing/2014/main" id="{A7799346-8B3A-2547-AD09-11A8CACBCB7D}"/>
              </a:ext>
            </a:extLst>
          </p:cNvPr>
          <p:cNvPicPr>
            <a:picLocks noChangeAspect="1"/>
          </p:cNvPicPr>
          <p:nvPr/>
        </p:nvPicPr>
        <p:blipFill>
          <a:blip r:embed="rId6"/>
          <a:stretch>
            <a:fillRect/>
          </a:stretch>
        </p:blipFill>
        <p:spPr>
          <a:xfrm>
            <a:off x="457200" y="6221558"/>
            <a:ext cx="1637071" cy="6217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2766</Words>
  <Application>Microsoft Office PowerPoint</Application>
  <PresentationFormat>Widescreen</PresentationFormat>
  <Paragraphs>191</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NSE NEXT: Reforms &amp; Impact (AFM 2026)</dc:title>
  <dc:subject>PptxGenJS Presentation</dc:subject>
  <dc:creator>Nairobi Securities Exchange</dc:creator>
  <cp:lastModifiedBy>Justus Ogalo</cp:lastModifiedBy>
  <cp:revision>4</cp:revision>
  <dcterms:created xsi:type="dcterms:W3CDTF">2026-06-02T07:30:37Z</dcterms:created>
  <dcterms:modified xsi:type="dcterms:W3CDTF">2026-06-03T16:05:24Z</dcterms:modified>
</cp:coreProperties>
</file>