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5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742" r:id="rId1"/>
    <p:sldMasterId id="2147483756" r:id="rId2"/>
    <p:sldMasterId id="2147483650" r:id="rId3"/>
    <p:sldMasterId id="2147483661" r:id="rId4"/>
    <p:sldMasterId id="2147483694" r:id="rId5"/>
    <p:sldMasterId id="2147483701" r:id="rId6"/>
    <p:sldMasterId id="2147483731" r:id="rId7"/>
  </p:sldMasterIdLst>
  <p:notesMasterIdLst>
    <p:notesMasterId r:id="rId26"/>
  </p:notesMasterIdLst>
  <p:sldIdLst>
    <p:sldId id="256" r:id="rId8"/>
    <p:sldId id="2254" r:id="rId9"/>
    <p:sldId id="2291" r:id="rId10"/>
    <p:sldId id="2273" r:id="rId11"/>
    <p:sldId id="2272" r:id="rId12"/>
    <p:sldId id="2262" r:id="rId13"/>
    <p:sldId id="2274" r:id="rId14"/>
    <p:sldId id="2275" r:id="rId15"/>
    <p:sldId id="2276" r:id="rId16"/>
    <p:sldId id="2280" r:id="rId17"/>
    <p:sldId id="2281" r:id="rId18"/>
    <p:sldId id="2282" r:id="rId19"/>
    <p:sldId id="2284" r:id="rId20"/>
    <p:sldId id="2285" r:id="rId21"/>
    <p:sldId id="2286" r:id="rId22"/>
    <p:sldId id="2287" r:id="rId23"/>
    <p:sldId id="2288" r:id="rId24"/>
    <p:sldId id="2290" r:id="rId25"/>
  </p:sldIdLst>
  <p:sldSz cx="12192000" cy="6858000"/>
  <p:notesSz cx="6735763" cy="9866313"/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6C15"/>
    <a:srgbClr val="002060"/>
    <a:srgbClr val="DAE3F3"/>
    <a:srgbClr val="E5EFF7"/>
    <a:srgbClr val="EFF7E9"/>
    <a:srgbClr val="DBECD0"/>
    <a:srgbClr val="EBF3F9"/>
    <a:srgbClr val="DFECF5"/>
    <a:srgbClr val="C6D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6" autoAdjust="0"/>
    <p:restoredTop sz="51067" autoAdjust="0"/>
  </p:normalViewPr>
  <p:slideViewPr>
    <p:cSldViewPr snapToGrid="0">
      <p:cViewPr varScale="1">
        <p:scale>
          <a:sx n="61" d="100"/>
          <a:sy n="61" d="100"/>
        </p:scale>
        <p:origin x="249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596"/>
    </p:cViewPr>
  </p:sorterViewPr>
  <p:notesViewPr>
    <p:cSldViewPr snapToGrid="0">
      <p:cViewPr varScale="1">
        <p:scale>
          <a:sx n="58" d="100"/>
          <a:sy n="58" d="100"/>
        </p:scale>
        <p:origin x="33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ieh\Documents\&#40643;&#32092;\&#20854;&#20182;\20250621%20&#37329;&#34701;&#33287;&#32147;&#28639;&#25919;&#31574;&#30740;&#35342;&#26371;\TX%20&#20729;&#37327;%200402-0411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ieh\AppData\Local\Microsoft\Windows\INetCache\Content.Outlook\87JG88NC\TX%20&#20729;&#37327;%200402-0411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ieh\AppData\Local\Microsoft\Windows\INetCache\Content.Outlook\87JG88NC\TX%20&#20729;&#37327;%200402-0411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ieh\Documents\&#40643;&#32092;\&#20854;&#20182;\20250621%20&#37329;&#34701;&#33287;&#32147;&#28639;&#25919;&#31574;&#30740;&#35342;&#26371;\TX%20&#20729;&#37327;%200402-0411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34723337312204E-2"/>
          <c:y val="4.2088424130714744E-2"/>
          <c:w val="0.85580210707559645"/>
          <c:h val="0.93667105968383957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比重</c:v>
                </c:pt>
              </c:strCache>
            </c:strRef>
          </c:tx>
          <c:dPt>
            <c:idx val="0"/>
            <c:bubble3D val="0"/>
            <c:spPr>
              <a:solidFill>
                <a:srgbClr val="4374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11-455C-882B-E50FD9C5113F}"/>
              </c:ext>
            </c:extLst>
          </c:dPt>
          <c:dPt>
            <c:idx val="1"/>
            <c:bubble3D val="0"/>
            <c:spPr>
              <a:solidFill>
                <a:srgbClr val="5089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11-455C-882B-E50FD9C5113F}"/>
              </c:ext>
            </c:extLst>
          </c:dPt>
          <c:dPt>
            <c:idx val="2"/>
            <c:bubble3D val="0"/>
            <c:spPr>
              <a:solidFill>
                <a:srgbClr val="DEE7F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11-455C-882B-E50FD9C5113F}"/>
              </c:ext>
            </c:extLst>
          </c:dPt>
          <c:dPt>
            <c:idx val="3"/>
            <c:bubble3D val="0"/>
            <c:spPr>
              <a:solidFill>
                <a:srgbClr val="2F55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11-455C-882B-E50FD9C5113F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11-455C-882B-E50FD9C5113F}"/>
              </c:ext>
            </c:extLst>
          </c:dPt>
          <c:dPt>
            <c:idx val="5"/>
            <c:bubble3D val="0"/>
            <c:spPr>
              <a:solidFill>
                <a:schemeClr val="accent6">
                  <a:tint val="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C11-455C-882B-E50FD9C5113F}"/>
              </c:ext>
            </c:extLst>
          </c:dPt>
          <c:dLbls>
            <c:dLbl>
              <c:idx val="0"/>
              <c:layout>
                <c:manualLayout>
                  <c:x val="3.0225849604472886E-3"/>
                  <c:y val="-2.075161606181875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298849535218507"/>
                      <c:h val="0.224127124183006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11-455C-882B-E50FD9C5113F}"/>
                </c:ext>
              </c:extLst>
            </c:dLbl>
            <c:dLbl>
              <c:idx val="1"/>
              <c:layout>
                <c:manualLayout>
                  <c:x val="1.8134795794345647E-2"/>
                  <c:y val="-4.1503267973856213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983037064238347"/>
                      <c:h val="0.244557189542483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C11-455C-882B-E50FD9C5113F}"/>
                </c:ext>
              </c:extLst>
            </c:dLbl>
            <c:dLbl>
              <c:idx val="2"/>
              <c:layout>
                <c:manualLayout>
                  <c:x val="-1.0578511885311934E-2"/>
                  <c:y val="2.9704698729668255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  <a:cs typeface="+mn-cs"/>
                      </a:defRPr>
                    </a:pPr>
                    <a:fld id="{0B6DA0AC-3DF1-4929-B640-A8BCA636C2E3}" type="CATEGORYNAME">
                      <a:rPr lang="en-US" altLang="zh-TW"/>
                      <a:pPr>
                        <a:defRPr/>
                      </a:pPr>
                      <a:t>[類別名稱]</a:t>
                    </a:fld>
                    <a:endParaRPr lang="en-US" dirty="0"/>
                  </a:p>
                  <a:p>
                    <a:pPr>
                      <a:defRPr/>
                    </a:pPr>
                    <a:fld id="{E4C74DEC-66C2-440F-A6B6-11B59504C4CE}" type="PERCENTAGE">
                      <a:rPr lang="en-US" altLang="zh-TW"/>
                      <a:pPr>
                        <a:defRPr/>
                      </a:pPr>
                      <a:t>[百分比]</a:t>
                    </a:fld>
                    <a:endParaRPr lang="zh-TW" altLang="en-US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200789791775892"/>
                      <c:h val="0.289837923425517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C11-455C-882B-E50FD9C5113F}"/>
                </c:ext>
              </c:extLst>
            </c:dLbl>
            <c:dLbl>
              <c:idx val="3"/>
              <c:layout>
                <c:manualLayout>
                  <c:x val="0.15112329828621407"/>
                  <c:y val="6.156546600604902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  <a:cs typeface="+mn-cs"/>
                      </a:defRPr>
                    </a:pPr>
                    <a:fld id="{0C638852-B3FE-4F6A-8CD8-8CC252603CCC}" type="CATEGORYNAME">
                      <a:rPr lang="en-US" altLang="zh-TW"/>
                      <a:pPr>
                        <a:defRPr/>
                      </a:pPr>
                      <a:t>[類別名稱]</a:t>
                    </a:fld>
                    <a:r>
                      <a:rPr lang="en-US"/>
                      <a:t>
</a:t>
                    </a:r>
                    <a:fld id="{4133287B-D96C-4EB3-8778-D44179C5830B}" type="PERCENTAGE">
                      <a:rPr lang="en-US" altLang="zh-TW"/>
                      <a:pPr>
                        <a:defRPr/>
                      </a:pPr>
                      <a:t>[百分比]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89137233520242"/>
                      <c:h val="0.212169820900986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C11-455C-882B-E50FD9C5113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8FB99B0-E190-447B-BEB2-0893A3781857}" type="CATEGORYNAME">
                      <a:rPr lang="en-US" altLang="zh-TW"/>
                      <a:pPr/>
                      <a:t>[類別名稱]</a:t>
                    </a:fld>
                    <a:r>
                      <a:rPr lang="en-US"/>
                      <a:t>
</a:t>
                    </a:r>
                    <a:fld id="{C1CF45C6-73DA-4AD5-AD39-D71CF5577364}" type="PERCENTAGE">
                      <a:rPr lang="en-US" altLang="zh-TW"/>
                      <a:pPr/>
                      <a:t>[百分比]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08799809822974"/>
                      <c:h val="0.300196475548668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C11-455C-882B-E50FD9C5113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E8ABA36-EF7C-4DE2-91D6-A5EFD2D9704C}" type="CATEGORYNAME">
                      <a:rPr lang="en-US" altLang="zh-TW"/>
                      <a:pPr/>
                      <a:t>[類別名稱]</a:t>
                    </a:fld>
                    <a:r>
                      <a:rPr lang="en-US"/>
                      <a:t>
</a:t>
                    </a:r>
                    <a:fld id="{761B653A-DEAC-4DDA-9F36-C62A0E8DA9D8}" type="PERCENTAGE">
                      <a:rPr lang="en-US" altLang="zh-TW"/>
                      <a:pPr/>
                      <a:t>[百分比]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C11-455C-882B-E50FD9C5113F}"/>
                </c:ext>
              </c:extLst>
            </c:dLbl>
            <c:numFmt formatCode="0.0%" sourceLinked="0"/>
            <c:spPr>
              <a:noFill/>
              <a:ln w="6350">
                <a:solidFill>
                  <a:schemeClr val="tx1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工作表1!$A$2:$A$5</c:f>
              <c:strCache>
                <c:ptCount val="4"/>
                <c:pt idx="0">
                  <c:v>Retail Investors</c:v>
                </c:pt>
                <c:pt idx="1">
                  <c:v>Overseas Institutions</c:v>
                </c:pt>
                <c:pt idx="2">
                  <c:v>Proprietary Traders</c:v>
                </c:pt>
                <c:pt idx="3">
                  <c:v>Others</c:v>
                </c:pt>
              </c:strCache>
            </c:strRef>
          </c:cat>
          <c:val>
            <c:numRef>
              <c:f>工作表1!$B$2:$B$5</c:f>
              <c:numCache>
                <c:formatCode>0.000%</c:formatCode>
                <c:ptCount val="4"/>
                <c:pt idx="0" formatCode="0.00%">
                  <c:v>0.4486</c:v>
                </c:pt>
                <c:pt idx="1">
                  <c:v>0.38319999999999999</c:v>
                </c:pt>
                <c:pt idx="2" formatCode="0.00%">
                  <c:v>0.16200000000000001</c:v>
                </c:pt>
                <c:pt idx="3" formatCode="0.00%">
                  <c:v>6.1999999999999833E-3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C11-455C-882B-E50FD9C51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</a:defRPr>
      </a:pPr>
      <a:endParaRPr lang="zh-TW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35156792827939"/>
          <c:y val="0.23603018372703413"/>
          <c:w val="0.82433778784969503"/>
          <c:h val="0.38752697579469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'0410'!$D$1</c:f>
              <c:strCache>
                <c:ptCount val="1"/>
                <c:pt idx="0">
                  <c:v>成交量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multiLvlStrRef>
              <c:f>'0410'!$A$2:$B$229</c:f>
              <c:multiLvlStrCache>
                <c:ptCount val="228"/>
                <c:lvl>
                  <c:pt idx="0">
                    <c:v>15:00</c:v>
                  </c:pt>
                  <c:pt idx="1">
                    <c:v>15:10</c:v>
                  </c:pt>
                  <c:pt idx="2">
                    <c:v>15:20</c:v>
                  </c:pt>
                  <c:pt idx="3">
                    <c:v>15:30</c:v>
                  </c:pt>
                  <c:pt idx="4">
                    <c:v>15:40</c:v>
                  </c:pt>
                  <c:pt idx="5">
                    <c:v>15:50</c:v>
                  </c:pt>
                  <c:pt idx="6">
                    <c:v>16:00</c:v>
                  </c:pt>
                  <c:pt idx="7">
                    <c:v>16:10</c:v>
                  </c:pt>
                  <c:pt idx="8">
                    <c:v>16:20</c:v>
                  </c:pt>
                  <c:pt idx="9">
                    <c:v>16:30</c:v>
                  </c:pt>
                  <c:pt idx="10">
                    <c:v>16:40</c:v>
                  </c:pt>
                  <c:pt idx="11">
                    <c:v>16:50</c:v>
                  </c:pt>
                  <c:pt idx="12">
                    <c:v>17:00</c:v>
                  </c:pt>
                  <c:pt idx="13">
                    <c:v>17:10</c:v>
                  </c:pt>
                  <c:pt idx="14">
                    <c:v>17:20</c:v>
                  </c:pt>
                  <c:pt idx="15">
                    <c:v>17:30</c:v>
                  </c:pt>
                  <c:pt idx="16">
                    <c:v>17:40</c:v>
                  </c:pt>
                  <c:pt idx="17">
                    <c:v>17:50</c:v>
                  </c:pt>
                  <c:pt idx="18">
                    <c:v>18:00</c:v>
                  </c:pt>
                  <c:pt idx="19">
                    <c:v>18:10</c:v>
                  </c:pt>
                  <c:pt idx="20">
                    <c:v>18:20</c:v>
                  </c:pt>
                  <c:pt idx="21">
                    <c:v>18:30</c:v>
                  </c:pt>
                  <c:pt idx="22">
                    <c:v>18:40</c:v>
                  </c:pt>
                  <c:pt idx="23">
                    <c:v>18:50</c:v>
                  </c:pt>
                  <c:pt idx="24">
                    <c:v>19:00</c:v>
                  </c:pt>
                  <c:pt idx="25">
                    <c:v>19:10</c:v>
                  </c:pt>
                  <c:pt idx="26">
                    <c:v>19:20</c:v>
                  </c:pt>
                  <c:pt idx="27">
                    <c:v>19:30</c:v>
                  </c:pt>
                  <c:pt idx="28">
                    <c:v>19:40</c:v>
                  </c:pt>
                  <c:pt idx="29">
                    <c:v>19:50</c:v>
                  </c:pt>
                  <c:pt idx="30">
                    <c:v>20:00</c:v>
                  </c:pt>
                  <c:pt idx="31">
                    <c:v>20:10</c:v>
                  </c:pt>
                  <c:pt idx="32">
                    <c:v>20:20</c:v>
                  </c:pt>
                  <c:pt idx="33">
                    <c:v>20:30</c:v>
                  </c:pt>
                  <c:pt idx="34">
                    <c:v>20:40</c:v>
                  </c:pt>
                  <c:pt idx="35">
                    <c:v>20:50</c:v>
                  </c:pt>
                  <c:pt idx="36">
                    <c:v>21:00</c:v>
                  </c:pt>
                  <c:pt idx="37">
                    <c:v>21:10</c:v>
                  </c:pt>
                  <c:pt idx="38">
                    <c:v>21:20</c:v>
                  </c:pt>
                  <c:pt idx="39">
                    <c:v>21:30</c:v>
                  </c:pt>
                  <c:pt idx="40">
                    <c:v>21:40</c:v>
                  </c:pt>
                  <c:pt idx="41">
                    <c:v>21:50</c:v>
                  </c:pt>
                  <c:pt idx="42">
                    <c:v>22:00</c:v>
                  </c:pt>
                  <c:pt idx="43">
                    <c:v>22:10</c:v>
                  </c:pt>
                  <c:pt idx="44">
                    <c:v>22:20</c:v>
                  </c:pt>
                  <c:pt idx="45">
                    <c:v>22:30</c:v>
                  </c:pt>
                  <c:pt idx="46">
                    <c:v>22:40</c:v>
                  </c:pt>
                  <c:pt idx="47">
                    <c:v>22:50</c:v>
                  </c:pt>
                  <c:pt idx="48">
                    <c:v>23:00</c:v>
                  </c:pt>
                  <c:pt idx="49">
                    <c:v>23:10</c:v>
                  </c:pt>
                  <c:pt idx="50">
                    <c:v>23:20</c:v>
                  </c:pt>
                  <c:pt idx="51">
                    <c:v>23:30</c:v>
                  </c:pt>
                  <c:pt idx="52">
                    <c:v>23:40</c:v>
                  </c:pt>
                  <c:pt idx="53">
                    <c:v>23:50</c:v>
                  </c:pt>
                  <c:pt idx="54">
                    <c:v>00:00</c:v>
                  </c:pt>
                  <c:pt idx="55">
                    <c:v>00:10</c:v>
                  </c:pt>
                  <c:pt idx="56">
                    <c:v>00:20</c:v>
                  </c:pt>
                  <c:pt idx="57">
                    <c:v>00:30</c:v>
                  </c:pt>
                  <c:pt idx="58">
                    <c:v>00:40</c:v>
                  </c:pt>
                  <c:pt idx="59">
                    <c:v>00:50</c:v>
                  </c:pt>
                  <c:pt idx="60">
                    <c:v>01:00</c:v>
                  </c:pt>
                  <c:pt idx="61">
                    <c:v>01:10</c:v>
                  </c:pt>
                  <c:pt idx="62">
                    <c:v>01:20</c:v>
                  </c:pt>
                  <c:pt idx="63">
                    <c:v>01:30</c:v>
                  </c:pt>
                  <c:pt idx="64">
                    <c:v>01:40</c:v>
                  </c:pt>
                  <c:pt idx="65">
                    <c:v>01:50</c:v>
                  </c:pt>
                  <c:pt idx="66">
                    <c:v>02:00</c:v>
                  </c:pt>
                  <c:pt idx="67">
                    <c:v>02:10</c:v>
                  </c:pt>
                  <c:pt idx="68">
                    <c:v>02:20</c:v>
                  </c:pt>
                  <c:pt idx="69">
                    <c:v>02:30</c:v>
                  </c:pt>
                  <c:pt idx="70">
                    <c:v>02:40</c:v>
                  </c:pt>
                  <c:pt idx="71">
                    <c:v>02:50</c:v>
                  </c:pt>
                  <c:pt idx="72">
                    <c:v>03:00</c:v>
                  </c:pt>
                  <c:pt idx="73">
                    <c:v>03:10</c:v>
                  </c:pt>
                  <c:pt idx="74">
                    <c:v>03:20</c:v>
                  </c:pt>
                  <c:pt idx="75">
                    <c:v>03:30</c:v>
                  </c:pt>
                  <c:pt idx="76">
                    <c:v>03:40</c:v>
                  </c:pt>
                  <c:pt idx="77">
                    <c:v>03:50</c:v>
                  </c:pt>
                  <c:pt idx="78">
                    <c:v>04:00</c:v>
                  </c:pt>
                  <c:pt idx="79">
                    <c:v>04:10</c:v>
                  </c:pt>
                  <c:pt idx="80">
                    <c:v>04:20</c:v>
                  </c:pt>
                  <c:pt idx="81">
                    <c:v>04:30</c:v>
                  </c:pt>
                  <c:pt idx="82">
                    <c:v>04:40</c:v>
                  </c:pt>
                  <c:pt idx="83">
                    <c:v>04:50</c:v>
                  </c:pt>
                  <c:pt idx="84">
                    <c:v>08:45</c:v>
                  </c:pt>
                  <c:pt idx="85">
                    <c:v>08:55</c:v>
                  </c:pt>
                  <c:pt idx="86">
                    <c:v>09:05</c:v>
                  </c:pt>
                  <c:pt idx="87">
                    <c:v>09:15</c:v>
                  </c:pt>
                  <c:pt idx="88">
                    <c:v>09:25</c:v>
                  </c:pt>
                  <c:pt idx="89">
                    <c:v>09:35</c:v>
                  </c:pt>
                  <c:pt idx="90">
                    <c:v>09:45</c:v>
                  </c:pt>
                  <c:pt idx="91">
                    <c:v>09:55</c:v>
                  </c:pt>
                  <c:pt idx="92">
                    <c:v>10:05</c:v>
                  </c:pt>
                  <c:pt idx="93">
                    <c:v>10:15</c:v>
                  </c:pt>
                  <c:pt idx="94">
                    <c:v>10:25</c:v>
                  </c:pt>
                  <c:pt idx="95">
                    <c:v>10:35</c:v>
                  </c:pt>
                  <c:pt idx="96">
                    <c:v>10:45</c:v>
                  </c:pt>
                  <c:pt idx="97">
                    <c:v>10:55</c:v>
                  </c:pt>
                  <c:pt idx="98">
                    <c:v>11:05</c:v>
                  </c:pt>
                  <c:pt idx="99">
                    <c:v>11:15</c:v>
                  </c:pt>
                  <c:pt idx="100">
                    <c:v>11:25</c:v>
                  </c:pt>
                  <c:pt idx="101">
                    <c:v>11:35</c:v>
                  </c:pt>
                  <c:pt idx="102">
                    <c:v>11:45</c:v>
                  </c:pt>
                  <c:pt idx="103">
                    <c:v>11:55</c:v>
                  </c:pt>
                  <c:pt idx="104">
                    <c:v>12:05</c:v>
                  </c:pt>
                  <c:pt idx="105">
                    <c:v>12:15</c:v>
                  </c:pt>
                  <c:pt idx="106">
                    <c:v>12:25</c:v>
                  </c:pt>
                  <c:pt idx="107">
                    <c:v>12:35</c:v>
                  </c:pt>
                  <c:pt idx="108">
                    <c:v>12:45</c:v>
                  </c:pt>
                  <c:pt idx="109">
                    <c:v>12:55</c:v>
                  </c:pt>
                  <c:pt idx="110">
                    <c:v>13:05</c:v>
                  </c:pt>
                  <c:pt idx="111">
                    <c:v>13:15</c:v>
                  </c:pt>
                  <c:pt idx="112">
                    <c:v>13:25</c:v>
                  </c:pt>
                  <c:pt idx="113">
                    <c:v>13:35</c:v>
                  </c:pt>
                  <c:pt idx="114">
                    <c:v>15:00</c:v>
                  </c:pt>
                  <c:pt idx="115">
                    <c:v>15:10</c:v>
                  </c:pt>
                  <c:pt idx="116">
                    <c:v>15:20</c:v>
                  </c:pt>
                  <c:pt idx="117">
                    <c:v>15:30</c:v>
                  </c:pt>
                  <c:pt idx="118">
                    <c:v>15:40</c:v>
                  </c:pt>
                  <c:pt idx="119">
                    <c:v>15:50</c:v>
                  </c:pt>
                  <c:pt idx="120">
                    <c:v>16:00</c:v>
                  </c:pt>
                  <c:pt idx="121">
                    <c:v>16:10</c:v>
                  </c:pt>
                  <c:pt idx="122">
                    <c:v>16:20</c:v>
                  </c:pt>
                  <c:pt idx="123">
                    <c:v>16:30</c:v>
                  </c:pt>
                  <c:pt idx="124">
                    <c:v>16:40</c:v>
                  </c:pt>
                  <c:pt idx="125">
                    <c:v>16:50</c:v>
                  </c:pt>
                  <c:pt idx="126">
                    <c:v>17:00</c:v>
                  </c:pt>
                  <c:pt idx="127">
                    <c:v>17:10</c:v>
                  </c:pt>
                  <c:pt idx="128">
                    <c:v>17:20</c:v>
                  </c:pt>
                  <c:pt idx="129">
                    <c:v>17:30</c:v>
                  </c:pt>
                  <c:pt idx="130">
                    <c:v>17:40</c:v>
                  </c:pt>
                  <c:pt idx="131">
                    <c:v>17:50</c:v>
                  </c:pt>
                  <c:pt idx="132">
                    <c:v>18:00</c:v>
                  </c:pt>
                  <c:pt idx="133">
                    <c:v>18:10</c:v>
                  </c:pt>
                  <c:pt idx="134">
                    <c:v>18:20</c:v>
                  </c:pt>
                  <c:pt idx="135">
                    <c:v>18:30</c:v>
                  </c:pt>
                  <c:pt idx="136">
                    <c:v>18:40</c:v>
                  </c:pt>
                  <c:pt idx="137">
                    <c:v>18:50</c:v>
                  </c:pt>
                  <c:pt idx="138">
                    <c:v>19:00</c:v>
                  </c:pt>
                  <c:pt idx="139">
                    <c:v>19:10</c:v>
                  </c:pt>
                  <c:pt idx="140">
                    <c:v>19:20</c:v>
                  </c:pt>
                  <c:pt idx="141">
                    <c:v>19:30</c:v>
                  </c:pt>
                  <c:pt idx="142">
                    <c:v>19:40</c:v>
                  </c:pt>
                  <c:pt idx="143">
                    <c:v>19:50</c:v>
                  </c:pt>
                  <c:pt idx="144">
                    <c:v>20:00</c:v>
                  </c:pt>
                  <c:pt idx="145">
                    <c:v>20:10</c:v>
                  </c:pt>
                  <c:pt idx="146">
                    <c:v>20:20</c:v>
                  </c:pt>
                  <c:pt idx="147">
                    <c:v>20:30</c:v>
                  </c:pt>
                  <c:pt idx="148">
                    <c:v>20:40</c:v>
                  </c:pt>
                  <c:pt idx="149">
                    <c:v>20:50</c:v>
                  </c:pt>
                  <c:pt idx="150">
                    <c:v>21:00</c:v>
                  </c:pt>
                  <c:pt idx="151">
                    <c:v>21:10</c:v>
                  </c:pt>
                  <c:pt idx="152">
                    <c:v>21:20</c:v>
                  </c:pt>
                  <c:pt idx="153">
                    <c:v>21:30</c:v>
                  </c:pt>
                  <c:pt idx="154">
                    <c:v>21:40</c:v>
                  </c:pt>
                  <c:pt idx="155">
                    <c:v>21:50</c:v>
                  </c:pt>
                  <c:pt idx="156">
                    <c:v>22:00</c:v>
                  </c:pt>
                  <c:pt idx="157">
                    <c:v>22:10</c:v>
                  </c:pt>
                  <c:pt idx="158">
                    <c:v>22:20</c:v>
                  </c:pt>
                  <c:pt idx="159">
                    <c:v>22:30</c:v>
                  </c:pt>
                  <c:pt idx="160">
                    <c:v>22:40</c:v>
                  </c:pt>
                  <c:pt idx="161">
                    <c:v>22:50</c:v>
                  </c:pt>
                  <c:pt idx="162">
                    <c:v>23:00</c:v>
                  </c:pt>
                  <c:pt idx="163">
                    <c:v>23:10</c:v>
                  </c:pt>
                  <c:pt idx="164">
                    <c:v>23:20</c:v>
                  </c:pt>
                  <c:pt idx="165">
                    <c:v>23:30</c:v>
                  </c:pt>
                  <c:pt idx="166">
                    <c:v>23:40</c:v>
                  </c:pt>
                  <c:pt idx="167">
                    <c:v>23:50</c:v>
                  </c:pt>
                  <c:pt idx="168">
                    <c:v>00:00</c:v>
                  </c:pt>
                  <c:pt idx="169">
                    <c:v>00:10</c:v>
                  </c:pt>
                  <c:pt idx="170">
                    <c:v>00:20</c:v>
                  </c:pt>
                  <c:pt idx="171">
                    <c:v>00:30</c:v>
                  </c:pt>
                  <c:pt idx="172">
                    <c:v>00:40</c:v>
                  </c:pt>
                  <c:pt idx="173">
                    <c:v>00:50</c:v>
                  </c:pt>
                  <c:pt idx="174">
                    <c:v>01:00</c:v>
                  </c:pt>
                  <c:pt idx="175">
                    <c:v>01:10</c:v>
                  </c:pt>
                  <c:pt idx="176">
                    <c:v>01:20</c:v>
                  </c:pt>
                  <c:pt idx="177">
                    <c:v>01:30</c:v>
                  </c:pt>
                  <c:pt idx="178">
                    <c:v>01:40</c:v>
                  </c:pt>
                  <c:pt idx="179">
                    <c:v>01:50</c:v>
                  </c:pt>
                  <c:pt idx="180">
                    <c:v>02:00</c:v>
                  </c:pt>
                  <c:pt idx="181">
                    <c:v>02:10</c:v>
                  </c:pt>
                  <c:pt idx="182">
                    <c:v>02:20</c:v>
                  </c:pt>
                  <c:pt idx="183">
                    <c:v>02:30</c:v>
                  </c:pt>
                  <c:pt idx="184">
                    <c:v>02:40</c:v>
                  </c:pt>
                  <c:pt idx="185">
                    <c:v>02:50</c:v>
                  </c:pt>
                  <c:pt idx="186">
                    <c:v>03:00</c:v>
                  </c:pt>
                  <c:pt idx="187">
                    <c:v>03:10</c:v>
                  </c:pt>
                  <c:pt idx="188">
                    <c:v>03:20</c:v>
                  </c:pt>
                  <c:pt idx="189">
                    <c:v>03:30</c:v>
                  </c:pt>
                  <c:pt idx="190">
                    <c:v>03:40</c:v>
                  </c:pt>
                  <c:pt idx="191">
                    <c:v>03:50</c:v>
                  </c:pt>
                  <c:pt idx="192">
                    <c:v>04:00</c:v>
                  </c:pt>
                  <c:pt idx="193">
                    <c:v>04:10</c:v>
                  </c:pt>
                  <c:pt idx="194">
                    <c:v>04:20</c:v>
                  </c:pt>
                  <c:pt idx="195">
                    <c:v>04:30</c:v>
                  </c:pt>
                  <c:pt idx="196">
                    <c:v>04:40</c:v>
                  </c:pt>
                  <c:pt idx="197">
                    <c:v>04:50</c:v>
                  </c:pt>
                  <c:pt idx="198">
                    <c:v>08:45</c:v>
                  </c:pt>
                  <c:pt idx="199">
                    <c:v>08:55</c:v>
                  </c:pt>
                  <c:pt idx="200">
                    <c:v>09:05</c:v>
                  </c:pt>
                  <c:pt idx="201">
                    <c:v>09:15</c:v>
                  </c:pt>
                  <c:pt idx="202">
                    <c:v>09:25</c:v>
                  </c:pt>
                  <c:pt idx="203">
                    <c:v>09:35</c:v>
                  </c:pt>
                  <c:pt idx="204">
                    <c:v>09:45</c:v>
                  </c:pt>
                  <c:pt idx="205">
                    <c:v>09:55</c:v>
                  </c:pt>
                  <c:pt idx="206">
                    <c:v>10:05</c:v>
                  </c:pt>
                  <c:pt idx="207">
                    <c:v>10:15</c:v>
                  </c:pt>
                  <c:pt idx="208">
                    <c:v>10:25</c:v>
                  </c:pt>
                  <c:pt idx="209">
                    <c:v>10:35</c:v>
                  </c:pt>
                  <c:pt idx="210">
                    <c:v>10:45</c:v>
                  </c:pt>
                  <c:pt idx="211">
                    <c:v>10:55</c:v>
                  </c:pt>
                  <c:pt idx="212">
                    <c:v>11:05</c:v>
                  </c:pt>
                  <c:pt idx="213">
                    <c:v>11:15</c:v>
                  </c:pt>
                  <c:pt idx="214">
                    <c:v>11:25</c:v>
                  </c:pt>
                  <c:pt idx="215">
                    <c:v>11:35</c:v>
                  </c:pt>
                  <c:pt idx="216">
                    <c:v>11:45</c:v>
                  </c:pt>
                  <c:pt idx="217">
                    <c:v>11:55</c:v>
                  </c:pt>
                  <c:pt idx="218">
                    <c:v>12:05</c:v>
                  </c:pt>
                  <c:pt idx="219">
                    <c:v>12:15</c:v>
                  </c:pt>
                  <c:pt idx="220">
                    <c:v>12:25</c:v>
                  </c:pt>
                  <c:pt idx="221">
                    <c:v>12:35</c:v>
                  </c:pt>
                  <c:pt idx="222">
                    <c:v>12:45</c:v>
                  </c:pt>
                  <c:pt idx="223">
                    <c:v>12:55</c:v>
                  </c:pt>
                  <c:pt idx="224">
                    <c:v>13:05</c:v>
                  </c:pt>
                  <c:pt idx="225">
                    <c:v>13:15</c:v>
                  </c:pt>
                  <c:pt idx="226">
                    <c:v>13:25</c:v>
                  </c:pt>
                  <c:pt idx="227">
                    <c:v>13:35</c:v>
                  </c:pt>
                </c:lvl>
                <c:lvl>
                  <c:pt idx="0">
                    <c:v>2025/4/9</c:v>
                  </c:pt>
                  <c:pt idx="54">
                    <c:v>2025/4/10</c:v>
                  </c:pt>
                  <c:pt idx="168">
                    <c:v>2025/4/11</c:v>
                  </c:pt>
                </c:lvl>
              </c:multiLvlStrCache>
            </c:multiLvlStrRef>
          </c:cat>
          <c:val>
            <c:numRef>
              <c:f>'0410'!$D$2:$D$229</c:f>
              <c:numCache>
                <c:formatCode>_-* #,##0_-;\-* #,##0_-;_-* "-"??_-;_-@_-</c:formatCode>
                <c:ptCount val="228"/>
                <c:pt idx="0">
                  <c:v>6497</c:v>
                </c:pt>
                <c:pt idx="1">
                  <c:v>3037</c:v>
                </c:pt>
                <c:pt idx="2">
                  <c:v>2188</c:v>
                </c:pt>
                <c:pt idx="3">
                  <c:v>2002</c:v>
                </c:pt>
                <c:pt idx="4">
                  <c:v>1716</c:v>
                </c:pt>
                <c:pt idx="5">
                  <c:v>1623</c:v>
                </c:pt>
                <c:pt idx="6">
                  <c:v>3008</c:v>
                </c:pt>
                <c:pt idx="7">
                  <c:v>1342</c:v>
                </c:pt>
                <c:pt idx="8">
                  <c:v>1273</c:v>
                </c:pt>
                <c:pt idx="9">
                  <c:v>2003</c:v>
                </c:pt>
                <c:pt idx="10">
                  <c:v>1337</c:v>
                </c:pt>
                <c:pt idx="11">
                  <c:v>1073</c:v>
                </c:pt>
                <c:pt idx="12">
                  <c:v>1570</c:v>
                </c:pt>
                <c:pt idx="13">
                  <c:v>1561</c:v>
                </c:pt>
                <c:pt idx="14">
                  <c:v>1320</c:v>
                </c:pt>
                <c:pt idx="15">
                  <c:v>1046</c:v>
                </c:pt>
                <c:pt idx="16">
                  <c:v>779</c:v>
                </c:pt>
                <c:pt idx="17">
                  <c:v>961</c:v>
                </c:pt>
                <c:pt idx="18">
                  <c:v>1375</c:v>
                </c:pt>
                <c:pt idx="19">
                  <c:v>1003</c:v>
                </c:pt>
                <c:pt idx="20">
                  <c:v>1238</c:v>
                </c:pt>
                <c:pt idx="21">
                  <c:v>1117</c:v>
                </c:pt>
                <c:pt idx="22">
                  <c:v>1306</c:v>
                </c:pt>
                <c:pt idx="23">
                  <c:v>1304</c:v>
                </c:pt>
                <c:pt idx="24">
                  <c:v>8507</c:v>
                </c:pt>
                <c:pt idx="25">
                  <c:v>2661</c:v>
                </c:pt>
                <c:pt idx="26">
                  <c:v>2199</c:v>
                </c:pt>
                <c:pt idx="27">
                  <c:v>3424</c:v>
                </c:pt>
                <c:pt idx="28">
                  <c:v>5605</c:v>
                </c:pt>
                <c:pt idx="29">
                  <c:v>3093</c:v>
                </c:pt>
                <c:pt idx="30">
                  <c:v>2782</c:v>
                </c:pt>
                <c:pt idx="31">
                  <c:v>2492</c:v>
                </c:pt>
                <c:pt idx="32">
                  <c:v>1423</c:v>
                </c:pt>
                <c:pt idx="33">
                  <c:v>1681</c:v>
                </c:pt>
                <c:pt idx="34">
                  <c:v>2345</c:v>
                </c:pt>
                <c:pt idx="35">
                  <c:v>3635</c:v>
                </c:pt>
                <c:pt idx="36">
                  <c:v>4797</c:v>
                </c:pt>
                <c:pt idx="37">
                  <c:v>1633</c:v>
                </c:pt>
                <c:pt idx="38">
                  <c:v>1484</c:v>
                </c:pt>
                <c:pt idx="39">
                  <c:v>4670</c:v>
                </c:pt>
                <c:pt idx="40">
                  <c:v>4847</c:v>
                </c:pt>
                <c:pt idx="41">
                  <c:v>2608</c:v>
                </c:pt>
                <c:pt idx="42">
                  <c:v>3765</c:v>
                </c:pt>
                <c:pt idx="43">
                  <c:v>2532</c:v>
                </c:pt>
                <c:pt idx="44">
                  <c:v>3019</c:v>
                </c:pt>
                <c:pt idx="45">
                  <c:v>2827</c:v>
                </c:pt>
                <c:pt idx="46">
                  <c:v>2012</c:v>
                </c:pt>
                <c:pt idx="47">
                  <c:v>4322</c:v>
                </c:pt>
                <c:pt idx="48">
                  <c:v>2754</c:v>
                </c:pt>
                <c:pt idx="49">
                  <c:v>2910</c:v>
                </c:pt>
                <c:pt idx="50">
                  <c:v>1512</c:v>
                </c:pt>
                <c:pt idx="51">
                  <c:v>1894</c:v>
                </c:pt>
                <c:pt idx="52">
                  <c:v>2684</c:v>
                </c:pt>
                <c:pt idx="53">
                  <c:v>1277</c:v>
                </c:pt>
                <c:pt idx="54">
                  <c:v>1143</c:v>
                </c:pt>
                <c:pt idx="55">
                  <c:v>1801</c:v>
                </c:pt>
                <c:pt idx="56">
                  <c:v>919</c:v>
                </c:pt>
                <c:pt idx="57">
                  <c:v>789</c:v>
                </c:pt>
                <c:pt idx="58">
                  <c:v>596</c:v>
                </c:pt>
                <c:pt idx="59">
                  <c:v>1147</c:v>
                </c:pt>
                <c:pt idx="60">
                  <c:v>2234</c:v>
                </c:pt>
                <c:pt idx="61">
                  <c:v>3291</c:v>
                </c:pt>
                <c:pt idx="62">
                  <c:v>12128</c:v>
                </c:pt>
                <c:pt idx="63">
                  <c:v>5752</c:v>
                </c:pt>
                <c:pt idx="64">
                  <c:v>3751</c:v>
                </c:pt>
                <c:pt idx="65">
                  <c:v>2176</c:v>
                </c:pt>
                <c:pt idx="66">
                  <c:v>3713</c:v>
                </c:pt>
                <c:pt idx="67">
                  <c:v>656</c:v>
                </c:pt>
                <c:pt idx="68">
                  <c:v>49</c:v>
                </c:pt>
                <c:pt idx="69">
                  <c:v>20</c:v>
                </c:pt>
                <c:pt idx="70">
                  <c:v>448</c:v>
                </c:pt>
                <c:pt idx="71">
                  <c:v>57</c:v>
                </c:pt>
                <c:pt idx="72">
                  <c:v>34</c:v>
                </c:pt>
                <c:pt idx="73">
                  <c:v>34</c:v>
                </c:pt>
                <c:pt idx="74">
                  <c:v>7</c:v>
                </c:pt>
                <c:pt idx="75">
                  <c:v>36</c:v>
                </c:pt>
                <c:pt idx="76">
                  <c:v>13</c:v>
                </c:pt>
                <c:pt idx="77">
                  <c:v>24</c:v>
                </c:pt>
                <c:pt idx="78">
                  <c:v>55</c:v>
                </c:pt>
                <c:pt idx="79">
                  <c:v>32</c:v>
                </c:pt>
                <c:pt idx="80">
                  <c:v>35</c:v>
                </c:pt>
                <c:pt idx="81">
                  <c:v>21</c:v>
                </c:pt>
                <c:pt idx="82">
                  <c:v>15</c:v>
                </c:pt>
                <c:pt idx="83">
                  <c:v>29</c:v>
                </c:pt>
                <c:pt idx="84">
                  <c:v>485</c:v>
                </c:pt>
                <c:pt idx="85">
                  <c:v>53</c:v>
                </c:pt>
                <c:pt idx="86">
                  <c:v>37</c:v>
                </c:pt>
                <c:pt idx="87">
                  <c:v>6</c:v>
                </c:pt>
                <c:pt idx="88">
                  <c:v>9</c:v>
                </c:pt>
                <c:pt idx="89">
                  <c:v>12</c:v>
                </c:pt>
                <c:pt idx="90">
                  <c:v>8</c:v>
                </c:pt>
                <c:pt idx="91">
                  <c:v>3</c:v>
                </c:pt>
                <c:pt idx="92">
                  <c:v>1</c:v>
                </c:pt>
                <c:pt idx="93">
                  <c:v>3</c:v>
                </c:pt>
                <c:pt idx="94">
                  <c:v>4</c:v>
                </c:pt>
                <c:pt idx="95">
                  <c:v>5</c:v>
                </c:pt>
                <c:pt idx="96">
                  <c:v>0</c:v>
                </c:pt>
                <c:pt idx="97">
                  <c:v>3</c:v>
                </c:pt>
                <c:pt idx="98">
                  <c:v>3</c:v>
                </c:pt>
                <c:pt idx="99">
                  <c:v>20</c:v>
                </c:pt>
                <c:pt idx="100">
                  <c:v>16</c:v>
                </c:pt>
                <c:pt idx="101">
                  <c:v>5</c:v>
                </c:pt>
                <c:pt idx="102">
                  <c:v>8</c:v>
                </c:pt>
                <c:pt idx="103">
                  <c:v>3</c:v>
                </c:pt>
                <c:pt idx="104">
                  <c:v>1</c:v>
                </c:pt>
                <c:pt idx="105">
                  <c:v>3</c:v>
                </c:pt>
                <c:pt idx="106">
                  <c:v>4</c:v>
                </c:pt>
                <c:pt idx="107">
                  <c:v>4</c:v>
                </c:pt>
                <c:pt idx="108">
                  <c:v>1</c:v>
                </c:pt>
                <c:pt idx="109">
                  <c:v>6</c:v>
                </c:pt>
                <c:pt idx="110">
                  <c:v>14</c:v>
                </c:pt>
                <c:pt idx="111">
                  <c:v>4</c:v>
                </c:pt>
                <c:pt idx="112">
                  <c:v>24</c:v>
                </c:pt>
                <c:pt idx="113">
                  <c:v>4</c:v>
                </c:pt>
                <c:pt idx="114">
                  <c:v>8825</c:v>
                </c:pt>
                <c:pt idx="115">
                  <c:v>3825</c:v>
                </c:pt>
                <c:pt idx="116">
                  <c:v>2686</c:v>
                </c:pt>
                <c:pt idx="117">
                  <c:v>3071</c:v>
                </c:pt>
                <c:pt idx="118">
                  <c:v>2546</c:v>
                </c:pt>
                <c:pt idx="119">
                  <c:v>2045</c:v>
                </c:pt>
                <c:pt idx="120">
                  <c:v>2040</c:v>
                </c:pt>
                <c:pt idx="121">
                  <c:v>1089</c:v>
                </c:pt>
                <c:pt idx="122">
                  <c:v>1578</c:v>
                </c:pt>
                <c:pt idx="123">
                  <c:v>2346</c:v>
                </c:pt>
                <c:pt idx="124">
                  <c:v>1243</c:v>
                </c:pt>
                <c:pt idx="125">
                  <c:v>737</c:v>
                </c:pt>
                <c:pt idx="126">
                  <c:v>985</c:v>
                </c:pt>
                <c:pt idx="127">
                  <c:v>1034</c:v>
                </c:pt>
                <c:pt idx="128">
                  <c:v>2050</c:v>
                </c:pt>
                <c:pt idx="129">
                  <c:v>1115</c:v>
                </c:pt>
                <c:pt idx="130">
                  <c:v>909</c:v>
                </c:pt>
                <c:pt idx="131">
                  <c:v>540</c:v>
                </c:pt>
                <c:pt idx="132">
                  <c:v>753</c:v>
                </c:pt>
                <c:pt idx="133">
                  <c:v>1027</c:v>
                </c:pt>
                <c:pt idx="134">
                  <c:v>668</c:v>
                </c:pt>
                <c:pt idx="135">
                  <c:v>991</c:v>
                </c:pt>
                <c:pt idx="136">
                  <c:v>608</c:v>
                </c:pt>
                <c:pt idx="137">
                  <c:v>538</c:v>
                </c:pt>
                <c:pt idx="138">
                  <c:v>651</c:v>
                </c:pt>
                <c:pt idx="139">
                  <c:v>684</c:v>
                </c:pt>
                <c:pt idx="140">
                  <c:v>616</c:v>
                </c:pt>
                <c:pt idx="141">
                  <c:v>615</c:v>
                </c:pt>
                <c:pt idx="142">
                  <c:v>366</c:v>
                </c:pt>
                <c:pt idx="143">
                  <c:v>362</c:v>
                </c:pt>
                <c:pt idx="144">
                  <c:v>641</c:v>
                </c:pt>
                <c:pt idx="145">
                  <c:v>512</c:v>
                </c:pt>
                <c:pt idx="146">
                  <c:v>591</c:v>
                </c:pt>
                <c:pt idx="147">
                  <c:v>3718</c:v>
                </c:pt>
                <c:pt idx="148">
                  <c:v>2196</c:v>
                </c:pt>
                <c:pt idx="149">
                  <c:v>1834</c:v>
                </c:pt>
                <c:pt idx="150">
                  <c:v>1097</c:v>
                </c:pt>
                <c:pt idx="151">
                  <c:v>1171</c:v>
                </c:pt>
                <c:pt idx="152">
                  <c:v>1087</c:v>
                </c:pt>
                <c:pt idx="153">
                  <c:v>5555</c:v>
                </c:pt>
                <c:pt idx="154">
                  <c:v>4184</c:v>
                </c:pt>
                <c:pt idx="155">
                  <c:v>3835</c:v>
                </c:pt>
                <c:pt idx="156">
                  <c:v>5744</c:v>
                </c:pt>
                <c:pt idx="157">
                  <c:v>3572</c:v>
                </c:pt>
                <c:pt idx="158">
                  <c:v>3649</c:v>
                </c:pt>
                <c:pt idx="159">
                  <c:v>2138</c:v>
                </c:pt>
                <c:pt idx="160">
                  <c:v>2215</c:v>
                </c:pt>
                <c:pt idx="161">
                  <c:v>1765</c:v>
                </c:pt>
                <c:pt idx="162">
                  <c:v>1642</c:v>
                </c:pt>
                <c:pt idx="163">
                  <c:v>1580</c:v>
                </c:pt>
                <c:pt idx="164">
                  <c:v>2105</c:v>
                </c:pt>
                <c:pt idx="165">
                  <c:v>4228</c:v>
                </c:pt>
                <c:pt idx="166">
                  <c:v>1997</c:v>
                </c:pt>
                <c:pt idx="167">
                  <c:v>3337</c:v>
                </c:pt>
                <c:pt idx="168">
                  <c:v>4589</c:v>
                </c:pt>
                <c:pt idx="169">
                  <c:v>3103</c:v>
                </c:pt>
                <c:pt idx="170">
                  <c:v>4384</c:v>
                </c:pt>
                <c:pt idx="171">
                  <c:v>4139</c:v>
                </c:pt>
                <c:pt idx="172">
                  <c:v>2915</c:v>
                </c:pt>
                <c:pt idx="173">
                  <c:v>2355</c:v>
                </c:pt>
                <c:pt idx="174">
                  <c:v>4134</c:v>
                </c:pt>
                <c:pt idx="175">
                  <c:v>3192</c:v>
                </c:pt>
                <c:pt idx="176">
                  <c:v>2698</c:v>
                </c:pt>
                <c:pt idx="177">
                  <c:v>1492</c:v>
                </c:pt>
                <c:pt idx="178">
                  <c:v>1892</c:v>
                </c:pt>
                <c:pt idx="179">
                  <c:v>1563</c:v>
                </c:pt>
                <c:pt idx="180">
                  <c:v>2305</c:v>
                </c:pt>
                <c:pt idx="181">
                  <c:v>1934</c:v>
                </c:pt>
                <c:pt idx="182">
                  <c:v>1630</c:v>
                </c:pt>
                <c:pt idx="183">
                  <c:v>1456</c:v>
                </c:pt>
                <c:pt idx="184">
                  <c:v>1319</c:v>
                </c:pt>
                <c:pt idx="185">
                  <c:v>1129</c:v>
                </c:pt>
                <c:pt idx="186">
                  <c:v>1077</c:v>
                </c:pt>
                <c:pt idx="187">
                  <c:v>1145</c:v>
                </c:pt>
                <c:pt idx="188">
                  <c:v>957</c:v>
                </c:pt>
                <c:pt idx="189">
                  <c:v>909</c:v>
                </c:pt>
                <c:pt idx="190">
                  <c:v>2149</c:v>
                </c:pt>
                <c:pt idx="191">
                  <c:v>2396</c:v>
                </c:pt>
                <c:pt idx="192">
                  <c:v>981</c:v>
                </c:pt>
                <c:pt idx="193">
                  <c:v>525</c:v>
                </c:pt>
                <c:pt idx="194">
                  <c:v>380</c:v>
                </c:pt>
                <c:pt idx="195">
                  <c:v>166</c:v>
                </c:pt>
                <c:pt idx="196">
                  <c:v>214</c:v>
                </c:pt>
                <c:pt idx="197">
                  <c:v>182</c:v>
                </c:pt>
                <c:pt idx="198">
                  <c:v>6584</c:v>
                </c:pt>
                <c:pt idx="199">
                  <c:v>9208</c:v>
                </c:pt>
                <c:pt idx="200">
                  <c:v>8822</c:v>
                </c:pt>
                <c:pt idx="201">
                  <c:v>8125</c:v>
                </c:pt>
                <c:pt idx="202">
                  <c:v>7415</c:v>
                </c:pt>
                <c:pt idx="203">
                  <c:v>6649</c:v>
                </c:pt>
                <c:pt idx="204">
                  <c:v>5278</c:v>
                </c:pt>
                <c:pt idx="205">
                  <c:v>5366</c:v>
                </c:pt>
                <c:pt idx="206">
                  <c:v>4761</c:v>
                </c:pt>
                <c:pt idx="207">
                  <c:v>5514</c:v>
                </c:pt>
                <c:pt idx="208">
                  <c:v>4989</c:v>
                </c:pt>
                <c:pt idx="209">
                  <c:v>3783</c:v>
                </c:pt>
                <c:pt idx="210">
                  <c:v>4719</c:v>
                </c:pt>
                <c:pt idx="211">
                  <c:v>4203</c:v>
                </c:pt>
                <c:pt idx="212">
                  <c:v>3269</c:v>
                </c:pt>
                <c:pt idx="213">
                  <c:v>1853</c:v>
                </c:pt>
                <c:pt idx="214">
                  <c:v>1957</c:v>
                </c:pt>
                <c:pt idx="215">
                  <c:v>1628</c:v>
                </c:pt>
                <c:pt idx="216">
                  <c:v>1332</c:v>
                </c:pt>
                <c:pt idx="217">
                  <c:v>2859</c:v>
                </c:pt>
                <c:pt idx="218">
                  <c:v>1878</c:v>
                </c:pt>
                <c:pt idx="219">
                  <c:v>1317</c:v>
                </c:pt>
                <c:pt idx="220">
                  <c:v>1312</c:v>
                </c:pt>
                <c:pt idx="221">
                  <c:v>1674</c:v>
                </c:pt>
                <c:pt idx="222">
                  <c:v>1764</c:v>
                </c:pt>
                <c:pt idx="223">
                  <c:v>2128</c:v>
                </c:pt>
                <c:pt idx="224">
                  <c:v>3454</c:v>
                </c:pt>
                <c:pt idx="225">
                  <c:v>4157</c:v>
                </c:pt>
                <c:pt idx="226">
                  <c:v>6166</c:v>
                </c:pt>
                <c:pt idx="227">
                  <c:v>7583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D-4301-B795-55C1A11D7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18"/>
        <c:axId val="342880144"/>
        <c:axId val="342882224"/>
      </c:barChart>
      <c:catAx>
        <c:axId val="34288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pPr>
            <a:endParaRPr lang="zh-TW"/>
          </a:p>
        </c:txPr>
        <c:crossAx val="342882224"/>
        <c:crosses val="autoZero"/>
        <c:auto val="1"/>
        <c:lblAlgn val="ctr"/>
        <c:lblOffset val="100"/>
        <c:tickLblSkip val="12"/>
        <c:tickMarkSkip val="1"/>
        <c:noMultiLvlLbl val="0"/>
      </c:catAx>
      <c:valAx>
        <c:axId val="342882224"/>
        <c:scaling>
          <c:orientation val="minMax"/>
          <c:max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pPr>
            <a:endParaRPr lang="zh-TW"/>
          </a:p>
        </c:txPr>
        <c:crossAx val="342880144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8670587863264"/>
          <c:y val="5.4867442986085188E-2"/>
          <c:w val="0.76724657507554017"/>
          <c:h val="0.8376362479787573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工作表1!$D$3</c:f>
              <c:strCache>
                <c:ptCount val="1"/>
                <c:pt idx="0">
                  <c:v>Regular Session Trading Volume  (in '000s)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cat>
            <c:strRef>
              <c:f>工作表1!$A$20:$A$32</c:f>
              <c:strCach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
(1-4)</c:v>
                </c:pt>
              </c:strCache>
            </c:strRef>
          </c:cat>
          <c:val>
            <c:numRef>
              <c:f>工作表1!$D$20:$D$32</c:f>
              <c:numCache>
                <c:formatCode>#,##0</c:formatCode>
                <c:ptCount val="13"/>
                <c:pt idx="0">
                  <c:v>202411.09299999999</c:v>
                </c:pt>
                <c:pt idx="1">
                  <c:v>264495.65999999997</c:v>
                </c:pt>
                <c:pt idx="2">
                  <c:v>241678.55600000001</c:v>
                </c:pt>
                <c:pt idx="3">
                  <c:v>250174.23699999999</c:v>
                </c:pt>
                <c:pt idx="4">
                  <c:v>256626.764</c:v>
                </c:pt>
                <c:pt idx="5">
                  <c:v>205963.01300000001</c:v>
                </c:pt>
                <c:pt idx="6">
                  <c:v>255994.41700000002</c:v>
                </c:pt>
                <c:pt idx="7">
                  <c:v>316208.55200000003</c:v>
                </c:pt>
                <c:pt idx="8">
                  <c:v>263420.63899999997</c:v>
                </c:pt>
                <c:pt idx="9">
                  <c:v>226398.255</c:v>
                </c:pt>
                <c:pt idx="10">
                  <c:v>263205.92</c:v>
                </c:pt>
                <c:pt idx="11">
                  <c:v>249384.21800000002</c:v>
                </c:pt>
                <c:pt idx="12">
                  <c:v>108906.30799999999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CC-4C5B-9EFA-9C1B0411B06E}"/>
            </c:ext>
          </c:extLst>
        </c:ser>
        <c:ser>
          <c:idx val="0"/>
          <c:order val="2"/>
          <c:tx>
            <c:strRef>
              <c:f>工作表1!$C$3</c:f>
              <c:strCache>
                <c:ptCount val="1"/>
                <c:pt idx="0">
                  <c:v>Night Session Trading Volume  (in '000s)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cat>
            <c:strRef>
              <c:f>工作表1!$A$20:$A$32</c:f>
              <c:strCach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
(1-4)</c:v>
                </c:pt>
              </c:strCache>
            </c:strRef>
          </c:cat>
          <c:val>
            <c:numRef>
              <c:f>工作表1!$C$20:$C$32</c:f>
              <c:numCache>
                <c:formatCode>General</c:formatCode>
                <c:ptCount val="13"/>
                <c:pt idx="3" formatCode="#,##0">
                  <c:v>15531.432000000001</c:v>
                </c:pt>
                <c:pt idx="4" formatCode="#,##0">
                  <c:v>51456.811999999998</c:v>
                </c:pt>
                <c:pt idx="5" formatCode="#,##0">
                  <c:v>54801.987000000001</c:v>
                </c:pt>
                <c:pt idx="6" formatCode="#,##0">
                  <c:v>85398.929000000004</c:v>
                </c:pt>
                <c:pt idx="7" formatCode="#,##0">
                  <c:v>75993.448000000004</c:v>
                </c:pt>
                <c:pt idx="8" formatCode="#,##0">
                  <c:v>121047.361</c:v>
                </c:pt>
                <c:pt idx="9" formatCode="#,##0">
                  <c:v>98246.744999999995</c:v>
                </c:pt>
                <c:pt idx="10" formatCode="#,##0">
                  <c:v>132265.52100000001</c:v>
                </c:pt>
                <c:pt idx="11" formatCode="#,##0">
                  <c:v>132516.98199999999</c:v>
                </c:pt>
                <c:pt idx="12" formatCode="#,##0">
                  <c:v>56547.692000000003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CC-4C5B-9EFA-9C1B0411B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6676207"/>
        <c:axId val="726666639"/>
      </c:barChart>
      <c:lineChart>
        <c:grouping val="standard"/>
        <c:varyColors val="0"/>
        <c:ser>
          <c:idx val="3"/>
          <c:order val="0"/>
          <c:tx>
            <c:strRef>
              <c:f>工作表1!$B$3</c:f>
              <c:strCache>
                <c:ptCount val="1"/>
                <c:pt idx="0">
                  <c:v>Total Contracts Traded (in '000s)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CC-4C5B-9EFA-9C1B0411B06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CC-4C5B-9EFA-9C1B0411B06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CC-4C5B-9EFA-9C1B0411B06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CC-4C5B-9EFA-9C1B0411B06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CC-4C5B-9EFA-9C1B0411B06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CC-4C5B-9EFA-9C1B0411B06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CC-4C5B-9EFA-9C1B0411B06E}"/>
                </c:ext>
              </c:extLst>
            </c:dLbl>
            <c:dLbl>
              <c:idx val="10"/>
              <c:layout>
                <c:manualLayout>
                  <c:x val="-6.8905584332822734E-2"/>
                  <c:y val="-3.0794381517396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96-4999-9DE8-1F9C14896D5F}"/>
                </c:ext>
              </c:extLst>
            </c:dLbl>
            <c:dLbl>
              <c:idx val="11"/>
              <c:layout>
                <c:manualLayout>
                  <c:x val="-4.9309268440210406E-2"/>
                  <c:y val="-1.9764875243257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96-4999-9DE8-1F9C14896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工作表1!$B$20:$B$32</c:f>
              <c:numCache>
                <c:formatCode>#,##0_);[Red]\(#,##0\)</c:formatCode>
                <c:ptCount val="13"/>
                <c:pt idx="0">
                  <c:v>202411.09299999999</c:v>
                </c:pt>
                <c:pt idx="1">
                  <c:v>264495.65999999997</c:v>
                </c:pt>
                <c:pt idx="2">
                  <c:v>241678.55600000001</c:v>
                </c:pt>
                <c:pt idx="3">
                  <c:v>265705.66899999999</c:v>
                </c:pt>
                <c:pt idx="4">
                  <c:v>308083.576</c:v>
                </c:pt>
                <c:pt idx="5">
                  <c:v>260765</c:v>
                </c:pt>
                <c:pt idx="6">
                  <c:v>341393.34600000002</c:v>
                </c:pt>
                <c:pt idx="7">
                  <c:v>392202</c:v>
                </c:pt>
                <c:pt idx="8">
                  <c:v>384468</c:v>
                </c:pt>
                <c:pt idx="9">
                  <c:v>324645</c:v>
                </c:pt>
                <c:pt idx="10">
                  <c:v>395471.44099999999</c:v>
                </c:pt>
                <c:pt idx="11">
                  <c:v>381901.2</c:v>
                </c:pt>
                <c:pt idx="12">
                  <c:v>165454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9CC-4C5B-9EFA-9C1B0411B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6676207"/>
        <c:axId val="726666639"/>
      </c:lineChart>
      <c:lineChart>
        <c:grouping val="standard"/>
        <c:varyColors val="0"/>
        <c:ser>
          <c:idx val="2"/>
          <c:order val="3"/>
          <c:tx>
            <c:strRef>
              <c:f>工作表1!$E$3</c:f>
              <c:strCache>
                <c:ptCount val="1"/>
                <c:pt idx="0">
                  <c:v>ADV (in '000s)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CC-4C5B-9EFA-9C1B0411B06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CC-4C5B-9EFA-9C1B0411B06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CC-4C5B-9EFA-9C1B0411B06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CC-4C5B-9EFA-9C1B0411B06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9CC-4C5B-9EFA-9C1B0411B06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9CC-4C5B-9EFA-9C1B0411B06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9CC-4C5B-9EFA-9C1B0411B0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工作表1!$A$20:$A$32</c:f>
              <c:strCach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
(1-4)</c:v>
                </c:pt>
              </c:strCache>
            </c:strRef>
          </c:cat>
          <c:val>
            <c:numRef>
              <c:f>工作表1!$E$20:$E$32</c:f>
              <c:numCache>
                <c:formatCode>#,##0_);[Red]\(#,##0\)</c:formatCode>
                <c:ptCount val="13"/>
                <c:pt idx="0">
                  <c:v>816.17399999999998</c:v>
                </c:pt>
                <c:pt idx="1">
                  <c:v>1083.999</c:v>
                </c:pt>
                <c:pt idx="2">
                  <c:v>990.48599999999999</c:v>
                </c:pt>
                <c:pt idx="3">
                  <c:v>1080.104</c:v>
                </c:pt>
                <c:pt idx="4">
                  <c:v>1247.3019999999999</c:v>
                </c:pt>
                <c:pt idx="5">
                  <c:v>1077</c:v>
                </c:pt>
                <c:pt idx="6">
                  <c:v>1393.4422285714284</c:v>
                </c:pt>
                <c:pt idx="7">
                  <c:v>1607</c:v>
                </c:pt>
                <c:pt idx="8">
                  <c:v>1563</c:v>
                </c:pt>
                <c:pt idx="9">
                  <c:v>1358</c:v>
                </c:pt>
                <c:pt idx="10">
                  <c:v>1634.18</c:v>
                </c:pt>
                <c:pt idx="11">
                  <c:v>1571.61</c:v>
                </c:pt>
                <c:pt idx="12">
                  <c:v>2206.0593599999997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C9CC-4C5B-9EFA-9C1B0411B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6677455"/>
        <c:axId val="847756815"/>
      </c:lineChart>
      <c:catAx>
        <c:axId val="72667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pPr>
            <a:endParaRPr lang="zh-TW"/>
          </a:p>
        </c:txPr>
        <c:crossAx val="726666639"/>
        <c:crosses val="autoZero"/>
        <c:auto val="1"/>
        <c:lblAlgn val="ctr"/>
        <c:lblOffset val="100"/>
        <c:noMultiLvlLbl val="0"/>
      </c:catAx>
      <c:valAx>
        <c:axId val="726666639"/>
        <c:scaling>
          <c:orientation val="minMax"/>
          <c:max val="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pPr>
            <a:endParaRPr lang="zh-TW"/>
          </a:p>
        </c:txPr>
        <c:crossAx val="726676207"/>
        <c:crosses val="autoZero"/>
        <c:crossBetween val="between"/>
      </c:valAx>
      <c:valAx>
        <c:axId val="847756815"/>
        <c:scaling>
          <c:logBase val="20"/>
          <c:orientation val="minMax"/>
          <c:max val="2500"/>
          <c:min val="100"/>
        </c:scaling>
        <c:delete val="0"/>
        <c:axPos val="r"/>
        <c:numFmt formatCode="#,##0_);[Red]\(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pPr>
            <a:endParaRPr lang="zh-TW"/>
          </a:p>
        </c:txPr>
        <c:crossAx val="726677455"/>
        <c:crosses val="max"/>
        <c:crossBetween val="between"/>
        <c:majorUnit val="20"/>
      </c:valAx>
      <c:catAx>
        <c:axId val="7266774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77568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8951180485155403"/>
          <c:y val="0"/>
          <c:w val="0.2088579458535042"/>
          <c:h val="5.9225495910919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adugi" panose="020B0502040204020203" pitchFamily="34" charset="0"/>
          <a:ea typeface="Gadugi" panose="020B0502040204020203" pitchFamily="34" charset="0"/>
        </a:defRPr>
      </a:pPr>
      <a:endParaRPr lang="zh-TW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34723337312204E-2"/>
          <c:y val="4.2088424130714744E-2"/>
          <c:w val="0.85580210707559645"/>
          <c:h val="0.93667105968383957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比重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D5-4E04-AE19-B6F05BED5EAA}"/>
              </c:ext>
            </c:extLst>
          </c:dPt>
          <c:dPt>
            <c:idx val="1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D5-4E04-AE19-B6F05BED5EAA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D5-4E04-AE19-B6F05BED5EAA}"/>
              </c:ext>
            </c:extLst>
          </c:dPt>
          <c:dPt>
            <c:idx val="3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D5-4E04-AE19-B6F05BED5EAA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FD5-4E04-AE19-B6F05BED5EAA}"/>
              </c:ext>
            </c:extLst>
          </c:dPt>
          <c:dPt>
            <c:idx val="5"/>
            <c:bubble3D val="0"/>
            <c:spPr>
              <a:solidFill>
                <a:schemeClr val="accent6">
                  <a:tint val="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FD5-4E04-AE19-B6F05BED5EAA}"/>
              </c:ext>
            </c:extLst>
          </c:dPt>
          <c:dLbls>
            <c:dLbl>
              <c:idx val="0"/>
              <c:layout>
                <c:manualLayout>
                  <c:x val="-3.3246887633521002E-2"/>
                  <c:y val="-1.261399378945906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  <a:cs typeface="+mn-cs"/>
                      </a:defRPr>
                    </a:pPr>
                    <a:r>
                      <a:rPr lang="en-US" sz="1200">
                        <a:solidFill>
                          <a:schemeClr val="bg1"/>
                        </a:solidFill>
                      </a:rPr>
                      <a:t>Equity Index Options
</a:t>
                    </a:r>
                    <a:fld id="{0AB2AE03-4A10-43ED-AABF-BAED38B21277}" type="PERCENTAGE">
                      <a:rPr lang="en-US" altLang="zh-TW" sz="1200">
                        <a:solidFill>
                          <a:schemeClr val="bg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[百分比]</a:t>
                    </a:fld>
                    <a:endParaRPr lang="en-US" sz="120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134795080377366"/>
                      <c:h val="0.224126963209864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D5-4E04-AE19-B6F05BED5EAA}"/>
                </c:ext>
              </c:extLst>
            </c:dLbl>
            <c:dLbl>
              <c:idx val="1"/>
              <c:layout>
                <c:manualLayout>
                  <c:x val="2.5059574708099965E-2"/>
                  <c:y val="3.5109628647962588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  <a:cs typeface="+mn-cs"/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Equity Index Futures
</a:t>
                    </a:r>
                    <a:fld id="{BDC49F2E-B79A-47DF-B1A7-78E868CEA355}" type="PERCENTAGE">
                      <a:rPr lang="en-US" altLang="zh-TW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[百分比]</a:t>
                    </a:fld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983037064238347"/>
                      <c:h val="0.244557189542483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FD5-4E04-AE19-B6F05BED5EAA}"/>
                </c:ext>
              </c:extLst>
            </c:dLbl>
            <c:dLbl>
              <c:idx val="2"/>
              <c:layout>
                <c:manualLayout>
                  <c:x val="5.4396057752421805E-3"/>
                  <c:y val="3.7084598327168379E-2"/>
                </c:manualLayout>
              </c:layout>
              <c:tx>
                <c:rich>
                  <a:bodyPr/>
                  <a:lstStyle/>
                  <a:p>
                    <a:fld id="{0B6DA0AC-3DF1-4929-B640-A8BCA636C2E3}" type="CATEGORYNAME">
                      <a:rPr lang="en-US" altLang="zh-TW"/>
                      <a:pPr/>
                      <a:t>[類別名稱]</a:t>
                    </a:fld>
                    <a:endParaRPr lang="en-US"/>
                  </a:p>
                  <a:p>
                    <a:fld id="{E4C74DEC-66C2-440F-A6B6-11B59504C4CE}" type="PERCENTAGE">
                      <a:rPr lang="en-US" altLang="zh-TW"/>
                      <a:pPr/>
                      <a:t>[百分比]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34488740362313"/>
                      <c:h val="0.259644152238746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FD5-4E04-AE19-B6F05BED5EAA}"/>
                </c:ext>
              </c:extLst>
            </c:dLbl>
            <c:dLbl>
              <c:idx val="3"/>
              <c:layout>
                <c:manualLayout>
                  <c:x val="0.14703797145411779"/>
                  <c:y val="5.9475980392156874E-2"/>
                </c:manualLayout>
              </c:layout>
              <c:tx>
                <c:rich>
                  <a:bodyPr/>
                  <a:lstStyle/>
                  <a:p>
                    <a:fld id="{0C638852-B3FE-4F6A-8CD8-8CC252603CCC}" type="CATEGORYNAME">
                      <a:rPr lang="en-US" altLang="zh-TW"/>
                      <a:pPr/>
                      <a:t>[類別名稱]</a:t>
                    </a:fld>
                    <a:r>
                      <a:rPr lang="en-US"/>
                      <a:t>
</a:t>
                    </a:r>
                    <a:fld id="{4133287B-D96C-4EB3-8778-D44179C5830B}" type="PERCENTAGE">
                      <a:rPr lang="en-US" altLang="zh-TW"/>
                      <a:pPr/>
                      <a:t>[百分比]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91372335202423"/>
                      <c:h val="0.138842810457516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FD5-4E04-AE19-B6F05BED5EAA}"/>
                </c:ext>
              </c:extLst>
            </c:dLbl>
            <c:dLbl>
              <c:idx val="4"/>
              <c:layout>
                <c:manualLayout>
                  <c:x val="1.1058162015986426E-2"/>
                  <c:y val="2.7975638761757113E-2"/>
                </c:manualLayout>
              </c:layout>
              <c:tx>
                <c:rich>
                  <a:bodyPr/>
                  <a:lstStyle/>
                  <a:p>
                    <a:fld id="{C8FB99B0-E190-447B-BEB2-0893A3781857}" type="CATEGORYNAME">
                      <a:rPr lang="en-US" altLang="zh-TW"/>
                      <a:pPr/>
                      <a:t>[類別名稱]</a:t>
                    </a:fld>
                    <a:r>
                      <a:rPr lang="en-US"/>
                      <a:t>
</a:t>
                    </a:r>
                    <a:fld id="{C1CF45C6-73DA-4AD5-AD39-D71CF5577364}" type="PERCENTAGE">
                      <a:rPr lang="en-US" altLang="zh-TW"/>
                      <a:pPr/>
                      <a:t>[百分比]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08799809822974"/>
                      <c:h val="0.300196475548668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FD5-4E04-AE19-B6F05BED5EAA}"/>
                </c:ext>
              </c:extLst>
            </c:dLbl>
            <c:dLbl>
              <c:idx val="5"/>
              <c:layout>
                <c:manualLayout>
                  <c:x val="0.10362311970022384"/>
                  <c:y val="2.0989296911600418E-2"/>
                </c:manualLayout>
              </c:layout>
              <c:tx>
                <c:rich>
                  <a:bodyPr/>
                  <a:lstStyle/>
                  <a:p>
                    <a:fld id="{3E8ABA36-EF7C-4DE2-91D6-A5EFD2D9704C}" type="CATEGORYNAME">
                      <a:rPr lang="en-US" altLang="zh-TW"/>
                      <a:pPr/>
                      <a:t>[類別名稱]</a:t>
                    </a:fld>
                    <a:r>
                      <a:rPr lang="en-US"/>
                      <a:t>
</a:t>
                    </a:r>
                    <a:fld id="{761B653A-DEAC-4DDA-9F36-C62A0E8DA9D8}" type="PERCENTAGE">
                      <a:rPr lang="en-US" altLang="zh-TW"/>
                      <a:pPr/>
                      <a:t>[百分比]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FD5-4E04-AE19-B6F05BED5EA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工作表1!$A$2:$A$5</c:f>
              <c:strCache>
                <c:ptCount val="4"/>
                <c:pt idx="0">
                  <c:v>TAIEX Options</c:v>
                </c:pt>
                <c:pt idx="1">
                  <c:v>TAIEX Futures Suit</c:v>
                </c:pt>
                <c:pt idx="2">
                  <c:v>Single Stock Futures</c:v>
                </c:pt>
                <c:pt idx="3">
                  <c:v>Others</c:v>
                </c:pt>
              </c:strCache>
            </c:strRef>
          </c:cat>
          <c:val>
            <c:numRef>
              <c:f>工作表1!$B$2:$B$5</c:f>
              <c:numCache>
                <c:formatCode>0.000%</c:formatCode>
                <c:ptCount val="4"/>
                <c:pt idx="0" formatCode="0.00%">
                  <c:v>0.34300000000000003</c:v>
                </c:pt>
                <c:pt idx="1">
                  <c:v>0.378</c:v>
                </c:pt>
                <c:pt idx="2" formatCode="0.00%">
                  <c:v>0.27300000000000002</c:v>
                </c:pt>
                <c:pt idx="3" formatCode="0.00%">
                  <c:v>5.9999999999998943E-3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D5-4E04-AE19-B6F05BED5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</a:defRPr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Night</a:t>
            </a:r>
            <a:r>
              <a:rPr lang="en-US" sz="2000" b="1" baseline="0" dirty="0">
                <a:solidFill>
                  <a:schemeClr val="tx1"/>
                </a:solidFill>
              </a:rPr>
              <a:t> Session</a:t>
            </a:r>
            <a:r>
              <a:rPr lang="en-US" sz="2000" b="1" dirty="0">
                <a:solidFill>
                  <a:schemeClr val="tx1"/>
                </a:solidFill>
              </a:rPr>
              <a:t> Trading ADV and Market Share</a:t>
            </a:r>
            <a:endParaRPr lang="zh-TW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0821651058804929"/>
          <c:y val="0.20104894470135878"/>
          <c:w val="0.8303306778466385"/>
          <c:h val="0.61438997941323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ADV (lots)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-1.4486754258679056E-3"/>
                  <c:y val="0.10759338173623526"/>
                </c:manualLayout>
              </c:layout>
              <c:tx>
                <c:rich>
                  <a:bodyPr/>
                  <a:lstStyle/>
                  <a:p>
                    <a:fld id="{2D3DA3F7-13AF-4F0B-AAB0-BED36824C728}" type="VALUE">
                      <a:rPr lang="en-US" altLang="zh-TW" sz="1400" b="1"/>
                      <a:pPr/>
                      <a:t>[值]</a:t>
                    </a:fld>
                    <a:endParaRPr lang="zh-TW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FF9-47B4-86FE-1350E8CC52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工作表1!$A$2:$A$11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
(1-4)</c:v>
                </c:pt>
              </c:strCache>
            </c:strRef>
          </c:cat>
          <c:val>
            <c:numRef>
              <c:f>工作表1!$B$2:$B$11</c:f>
              <c:numCache>
                <c:formatCode>_-* #,##0_-;\-* #,##0_-;_-* "-"??_-;_-@_-</c:formatCode>
                <c:ptCount val="10"/>
                <c:pt idx="0">
                  <c:v>97681.962264150949</c:v>
                </c:pt>
                <c:pt idx="1">
                  <c:v>210888.57377049181</c:v>
                </c:pt>
                <c:pt idx="2">
                  <c:v>226454.49173553719</c:v>
                </c:pt>
                <c:pt idx="3">
                  <c:v>348567.05714285717</c:v>
                </c:pt>
                <c:pt idx="4">
                  <c:v>311448.55737704918</c:v>
                </c:pt>
                <c:pt idx="5">
                  <c:v>492062.44308943092</c:v>
                </c:pt>
                <c:pt idx="6">
                  <c:v>411074.24686192471</c:v>
                </c:pt>
                <c:pt idx="7">
                  <c:v>546551.73966942145</c:v>
                </c:pt>
                <c:pt idx="8">
                  <c:v>545337.37448559667</c:v>
                </c:pt>
                <c:pt idx="9">
                  <c:v>753969.22666666668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F9-47B4-86FE-1350E8CC5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260431183"/>
        <c:axId val="1260432143"/>
      </c:barChart>
      <c:lineChart>
        <c:grouping val="standard"/>
        <c:varyColors val="0"/>
        <c:ser>
          <c:idx val="1"/>
          <c:order val="1"/>
          <c:tx>
            <c:strRef>
              <c:f>工作表1!$C$1</c:f>
              <c:strCache>
                <c:ptCount val="1"/>
                <c:pt idx="0">
                  <c:v>Market Share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2"/>
                </a:solidFill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FF9-47B4-86FE-1350E8CC5246}"/>
              </c:ext>
            </c:extLst>
          </c:dPt>
          <c:dPt>
            <c:idx val="9"/>
            <c:marker>
              <c:symbol val="circle"/>
              <c:size val="8"/>
              <c:spPr>
                <a:solidFill>
                  <a:schemeClr val="accent2"/>
                </a:solidFill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FF9-47B4-86FE-1350E8CC5246}"/>
              </c:ext>
            </c:extLst>
          </c:dPt>
          <c:dLbls>
            <c:dLbl>
              <c:idx val="0"/>
              <c:layout>
                <c:manualLayout>
                  <c:x val="-3.3319534794959388E-2"/>
                  <c:y val="-5.76393116444117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F9-47B4-86FE-1350E8CC5246}"/>
                </c:ext>
              </c:extLst>
            </c:dLbl>
            <c:dLbl>
              <c:idx val="9"/>
              <c:layout>
                <c:manualLayout>
                  <c:x val="-5.5049666182976374E-2"/>
                  <c:y val="-8.06950363021764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F9-47B4-86FE-1350E8CC52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工作表1!$A$2:$A$11</c:f>
              <c:strCach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
(1-4)</c:v>
                </c:pt>
              </c:strCache>
            </c:strRef>
          </c:cat>
          <c:val>
            <c:numRef>
              <c:f>工作表1!$C$2:$C$11</c:f>
              <c:numCache>
                <c:formatCode>0.0%</c:formatCode>
                <c:ptCount val="10"/>
                <c:pt idx="0">
                  <c:v>9.0437523623107696E-2</c:v>
                </c:pt>
                <c:pt idx="1">
                  <c:v>0.1690758020846638</c:v>
                </c:pt>
                <c:pt idx="2">
                  <c:v>0.21015813358303304</c:v>
                </c:pt>
                <c:pt idx="3">
                  <c:v>0.25014819415958972</c:v>
                </c:pt>
                <c:pt idx="4">
                  <c:v>0.19376080722367689</c:v>
                </c:pt>
                <c:pt idx="5">
                  <c:v>0.31484337974250204</c:v>
                </c:pt>
                <c:pt idx="6">
                  <c:v>0.30262838270154341</c:v>
                </c:pt>
                <c:pt idx="7">
                  <c:v>0.33445024668671336</c:v>
                </c:pt>
                <c:pt idx="8">
                  <c:v>0.34699284003297187</c:v>
                </c:pt>
                <c:pt idx="9">
                  <c:v>0.34177195787998504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F9-47B4-86FE-1350E8CC5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100479"/>
        <c:axId val="1072099999"/>
      </c:lineChart>
      <c:catAx>
        <c:axId val="1260431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pPr>
            <a:endParaRPr lang="zh-TW"/>
          </a:p>
        </c:txPr>
        <c:crossAx val="1260432143"/>
        <c:crosses val="autoZero"/>
        <c:auto val="1"/>
        <c:lblAlgn val="ctr"/>
        <c:lblOffset val="100"/>
        <c:noMultiLvlLbl val="0"/>
      </c:catAx>
      <c:valAx>
        <c:axId val="1260432143"/>
        <c:scaling>
          <c:orientation val="minMax"/>
          <c:max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pPr>
            <a:endParaRPr lang="zh-TW"/>
          </a:p>
        </c:txPr>
        <c:crossAx val="1260431183"/>
        <c:crosses val="autoZero"/>
        <c:crossBetween val="between"/>
        <c:majorUnit val="200000"/>
      </c:valAx>
      <c:valAx>
        <c:axId val="1072099999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pPr>
            <a:endParaRPr lang="zh-TW"/>
          </a:p>
        </c:txPr>
        <c:crossAx val="1072100479"/>
        <c:crosses val="max"/>
        <c:crossBetween val="between"/>
        <c:majorUnit val="0.1"/>
        <c:minorUnit val="5.000000000000001E-2"/>
      </c:valAx>
      <c:catAx>
        <c:axId val="10721004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20999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204295972830632E-2"/>
          <c:y val="0.19059399050418815"/>
          <c:w val="0.29777272427064039"/>
          <c:h val="8.36184537778105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>
          <a:lumMod val="65000"/>
          <a:lumOff val="35000"/>
        </a:schemeClr>
      </a:solidFill>
    </a:ln>
    <a:effectLst/>
  </c:spPr>
  <c:txPr>
    <a:bodyPr/>
    <a:lstStyle/>
    <a:p>
      <a:pPr>
        <a:defRPr>
          <a:latin typeface="Gadugi" panose="020B0502040204020203" pitchFamily="34" charset="0"/>
          <a:ea typeface="Gadugi" panose="020B0502040204020203" pitchFamily="34" charset="0"/>
        </a:defRPr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6165579658228"/>
          <c:y val="3.8437457598664321E-2"/>
          <c:w val="0.59819437960399302"/>
          <c:h val="0.89286116739069943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比重</c:v>
                </c:pt>
              </c:strCache>
            </c:strRef>
          </c:tx>
          <c:dPt>
            <c:idx val="0"/>
            <c:bubble3D val="0"/>
            <c:spPr>
              <a:solidFill>
                <a:srgbClr val="EDB7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C6-4316-9656-16C4BBB28A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C6-4316-9656-16C4BBB28AED}"/>
              </c:ext>
            </c:extLst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C6-4316-9656-16C4BBB28AED}"/>
              </c:ext>
            </c:extLst>
          </c:dPt>
          <c:dPt>
            <c:idx val="3"/>
            <c:bubble3D val="0"/>
            <c:spPr>
              <a:solidFill>
                <a:srgbClr val="2F55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C6-4316-9656-16C4BBB28AED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C6-4316-9656-16C4BBB28AED}"/>
              </c:ext>
            </c:extLst>
          </c:dPt>
          <c:dPt>
            <c:idx val="5"/>
            <c:bubble3D val="0"/>
            <c:spPr>
              <a:solidFill>
                <a:schemeClr val="accent6">
                  <a:tint val="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3C6-4316-9656-16C4BBB28AED}"/>
              </c:ext>
            </c:extLst>
          </c:dPt>
          <c:dLbls>
            <c:dLbl>
              <c:idx val="0"/>
              <c:layout>
                <c:manualLayout>
                  <c:x val="2.5882301412558293E-2"/>
                  <c:y val="-5.829061204922337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298849535218507"/>
                      <c:h val="0.224127124183006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3C6-4316-9656-16C4BBB28AED}"/>
                </c:ext>
              </c:extLst>
            </c:dLbl>
            <c:dLbl>
              <c:idx val="1"/>
              <c:layout>
                <c:manualLayout>
                  <c:x val="1.8134795794345647E-2"/>
                  <c:y val="-4.1503267973856213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983037064238347"/>
                      <c:h val="0.244557189542483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3C6-4316-9656-16C4BBB28AED}"/>
                </c:ext>
              </c:extLst>
            </c:dLbl>
            <c:dLbl>
              <c:idx val="2"/>
              <c:layout>
                <c:manualLayout>
                  <c:x val="-3.1466236485580769E-3"/>
                  <c:y val="2.5654820356320635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  <a:cs typeface="+mn-cs"/>
                      </a:defRPr>
                    </a:pPr>
                    <a:fld id="{0B6DA0AC-3DF1-4929-B640-A8BCA636C2E3}" type="CATEGORYNAME">
                      <a:rPr lang="en-US" altLang="zh-TW"/>
                      <a:pPr>
                        <a:defRPr/>
                      </a:pPr>
                      <a:t>[類別名稱]</a:t>
                    </a:fld>
                    <a:endParaRPr lang="en-US"/>
                  </a:p>
                  <a:p>
                    <a:pPr>
                      <a:defRPr/>
                    </a:pPr>
                    <a:fld id="{E4C74DEC-66C2-440F-A6B6-11B59504C4CE}" type="PERCENTAGE">
                      <a:rPr lang="en-US" altLang="zh-TW"/>
                      <a:pPr>
                        <a:defRPr/>
                      </a:pPr>
                      <a:t>[百分比]</a:t>
                    </a:fld>
                    <a:endParaRPr lang="zh-TW" altLang="en-US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200789791775892"/>
                      <c:h val="0.289837923425517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3C6-4316-9656-16C4BBB28AED}"/>
                </c:ext>
              </c:extLst>
            </c:dLbl>
            <c:dLbl>
              <c:idx val="3"/>
              <c:layout>
                <c:manualLayout>
                  <c:x val="0.15112329828621407"/>
                  <c:y val="6.156546600604902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  <a:cs typeface="+mn-cs"/>
                      </a:defRPr>
                    </a:pPr>
                    <a:fld id="{0C638852-B3FE-4F6A-8CD8-8CC252603CCC}" type="CATEGORYNAME">
                      <a:rPr lang="en-US" altLang="zh-TW"/>
                      <a:pPr>
                        <a:defRPr/>
                      </a:pPr>
                      <a:t>[類別名稱]</a:t>
                    </a:fld>
                    <a:r>
                      <a:rPr lang="en-US"/>
                      <a:t>
</a:t>
                    </a:r>
                    <a:fld id="{4133287B-D96C-4EB3-8778-D44179C5830B}" type="PERCENTAGE">
                      <a:rPr lang="en-US" altLang="zh-TW"/>
                      <a:pPr>
                        <a:defRPr/>
                      </a:pPr>
                      <a:t>[百分比]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89137233520242"/>
                      <c:h val="0.212169820900986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3C6-4316-9656-16C4BBB28AE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8FB99B0-E190-447B-BEB2-0893A3781857}" type="CATEGORYNAME">
                      <a:rPr lang="en-US" altLang="zh-TW"/>
                      <a:pPr/>
                      <a:t>[類別名稱]</a:t>
                    </a:fld>
                    <a:r>
                      <a:rPr lang="en-US"/>
                      <a:t>
</a:t>
                    </a:r>
                    <a:fld id="{C1CF45C6-73DA-4AD5-AD39-D71CF5577364}" type="PERCENTAGE">
                      <a:rPr lang="en-US" altLang="zh-TW"/>
                      <a:pPr/>
                      <a:t>[百分比]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08799809822974"/>
                      <c:h val="0.300196475548668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3C6-4316-9656-16C4BBB28AE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E8ABA36-EF7C-4DE2-91D6-A5EFD2D9704C}" type="CATEGORYNAME">
                      <a:rPr lang="en-US" altLang="zh-TW"/>
                      <a:pPr/>
                      <a:t>[類別名稱]</a:t>
                    </a:fld>
                    <a:r>
                      <a:rPr lang="en-US"/>
                      <a:t>
</a:t>
                    </a:r>
                    <a:fld id="{761B653A-DEAC-4DDA-9F36-C62A0E8DA9D8}" type="PERCENTAGE">
                      <a:rPr lang="en-US" altLang="zh-TW"/>
                      <a:pPr/>
                      <a:t>[百分比]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3C6-4316-9656-16C4BBB28AED}"/>
                </c:ext>
              </c:extLst>
            </c:dLbl>
            <c:numFmt formatCode="0.0%" sourceLinked="0"/>
            <c:spPr>
              <a:noFill/>
              <a:ln w="6350">
                <a:solidFill>
                  <a:schemeClr val="tx1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工作表1!$A$2:$A$5</c:f>
              <c:strCache>
                <c:ptCount val="4"/>
                <c:pt idx="0">
                  <c:v>Retail Investors</c:v>
                </c:pt>
                <c:pt idx="1">
                  <c:v>Overseas Institutions</c:v>
                </c:pt>
                <c:pt idx="2">
                  <c:v>Proprietary Traders</c:v>
                </c:pt>
                <c:pt idx="3">
                  <c:v>Others</c:v>
                </c:pt>
              </c:strCache>
            </c:strRef>
          </c:cat>
          <c:val>
            <c:numRef>
              <c:f>工作表1!$B$2:$B$5</c:f>
              <c:numCache>
                <c:formatCode>0.000%</c:formatCode>
                <c:ptCount val="4"/>
                <c:pt idx="0" formatCode="0.00%">
                  <c:v>0.51339999999999997</c:v>
                </c:pt>
                <c:pt idx="1">
                  <c:v>0.35520000000000002</c:v>
                </c:pt>
                <c:pt idx="2" formatCode="0.00%">
                  <c:v>0.12909999999999999</c:v>
                </c:pt>
                <c:pt idx="3" formatCode="0.00%">
                  <c:v>2.2999999999999687E-3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C6-4316-9656-16C4BBB28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75000"/>
          <a:lumOff val="25000"/>
        </a:schemeClr>
      </a:solidFill>
    </a:ln>
    <a:effectLst/>
  </c:spPr>
  <c:txPr>
    <a:bodyPr/>
    <a:lstStyle/>
    <a:p>
      <a:pPr>
        <a:defRPr sz="1400" b="1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</a:defRPr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994248330968268E-2"/>
          <c:y val="5.3040765075327768E-2"/>
          <c:w val="0.59819437960399302"/>
          <c:h val="0.89286116739069943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比重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6B-4EC1-B609-6CAA6F6CED89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6B-4EC1-B609-6CAA6F6CED89}"/>
              </c:ext>
            </c:extLst>
          </c:dPt>
          <c:dPt>
            <c:idx val="2"/>
            <c:bubble3D val="0"/>
            <c:spPr>
              <a:solidFill>
                <a:srgbClr val="7DA8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6B-4EC1-B609-6CAA6F6CED8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6B-4EC1-B609-6CAA6F6CED89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6B-4EC1-B609-6CAA6F6CED89}"/>
              </c:ext>
            </c:extLst>
          </c:dPt>
          <c:dPt>
            <c:idx val="5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E6B-4EC1-B609-6CAA6F6CED89}"/>
              </c:ext>
            </c:extLst>
          </c:dPt>
          <c:dLbls>
            <c:dLbl>
              <c:idx val="0"/>
              <c:layout>
                <c:manualLayout>
                  <c:x val="-1.3253067274343673E-2"/>
                  <c:y val="-5.829105656654393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298849535218507"/>
                      <c:h val="0.224127124183006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E6B-4EC1-B609-6CAA6F6CED89}"/>
                </c:ext>
              </c:extLst>
            </c:dLbl>
            <c:dLbl>
              <c:idx val="1"/>
              <c:layout>
                <c:manualLayout>
                  <c:x val="2.2360325963862826E-3"/>
                  <c:y val="-9.6265405339521493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40055220953147"/>
                      <c:h val="0.343129431298912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E6B-4EC1-B609-6CAA6F6CED89}"/>
                </c:ext>
              </c:extLst>
            </c:dLbl>
            <c:dLbl>
              <c:idx val="2"/>
              <c:layout>
                <c:manualLayout>
                  <c:x val="-2.2714316309440763E-2"/>
                  <c:y val="-3.551794597006211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  <a:cs typeface="+mn-cs"/>
                      </a:defRPr>
                    </a:pPr>
                    <a:fld id="{0B6DA0AC-3DF1-4929-B640-A8BCA636C2E3}" type="CATEGORYNAME">
                      <a:rPr lang="en-US" altLang="zh-TW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[類別名稱]</a:t>
                    </a:fld>
                    <a:endParaRPr lang="en-US">
                      <a:solidFill>
                        <a:schemeClr val="bg1"/>
                      </a:solidFill>
                    </a:endParaRP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E4C74DEC-66C2-440F-A6B6-11B59504C4CE}" type="PERCENTAGE">
                      <a:rPr lang="en-US" altLang="zh-TW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[百分比]</a:t>
                    </a:fld>
                    <a:endParaRPr lang="zh-TW" altLang="en-US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200789791775892"/>
                      <c:h val="0.289837923425517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E6B-4EC1-B609-6CAA6F6CED89}"/>
                </c:ext>
              </c:extLst>
            </c:dLbl>
            <c:dLbl>
              <c:idx val="3"/>
              <c:layout>
                <c:manualLayout>
                  <c:x val="0.19025854391714384"/>
                  <c:y val="-0.15565860916719751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  <a:cs typeface="+mn-cs"/>
                      </a:defRPr>
                    </a:pPr>
                    <a:fld id="{0C638852-B3FE-4F6A-8CD8-8CC252603CCC}" type="CATEGORYNAME">
                      <a:rPr lang="en-US" altLang="zh-TW"/>
                      <a:pPr>
                        <a:defRPr/>
                      </a:pPr>
                      <a:t>[類別名稱]</a:t>
                    </a:fld>
                    <a:r>
                      <a:rPr lang="en-US"/>
                      <a:t>
</a:t>
                    </a:r>
                    <a:fld id="{4133287B-D96C-4EB3-8778-D44179C5830B}" type="PERCENTAGE">
                      <a:rPr lang="en-US" altLang="zh-TW"/>
                      <a:pPr>
                        <a:defRPr/>
                      </a:pPr>
                      <a:t>[百分比]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891367720086464"/>
                      <c:h val="0.25963070880084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E6B-4EC1-B609-6CAA6F6CED89}"/>
                </c:ext>
              </c:extLst>
            </c:dLbl>
            <c:dLbl>
              <c:idx val="4"/>
              <c:layout>
                <c:manualLayout>
                  <c:x val="0.22747433088506053"/>
                  <c:y val="-1.2777606575397978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  <a:cs typeface="+mn-cs"/>
                      </a:defRPr>
                    </a:pPr>
                    <a:fld id="{C8FB99B0-E190-447B-BEB2-0893A3781857}" type="CATEGORYNAME">
                      <a:rPr lang="en-US" altLang="zh-TW"/>
                      <a:pPr>
                        <a:defRPr/>
                      </a:pPr>
                      <a:t>[類別名稱]</a:t>
                    </a:fld>
                    <a:r>
                      <a:rPr lang="en-US"/>
                      <a:t>
</a:t>
                    </a:r>
                    <a:fld id="{C1CF45C6-73DA-4AD5-AD39-D71CF5577364}" type="PERCENTAGE">
                      <a:rPr lang="en-US" altLang="zh-TW"/>
                      <a:pPr>
                        <a:defRPr/>
                      </a:pPr>
                      <a:t>[百分比]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627681505757056"/>
                      <c:h val="0.157814321820101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E6B-4EC1-B609-6CAA6F6CED89}"/>
                </c:ext>
              </c:extLst>
            </c:dLbl>
            <c:dLbl>
              <c:idx val="5"/>
              <c:layout>
                <c:manualLayout>
                  <c:x val="0.17610923394794378"/>
                  <c:y val="0.11317563294414178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  <a:cs typeface="+mn-cs"/>
                      </a:defRPr>
                    </a:pPr>
                    <a:fld id="{3E8ABA36-EF7C-4DE2-91D6-A5EFD2D9704C}" type="CATEGORYNAME">
                      <a:rPr lang="en-US" altLang="zh-TW"/>
                      <a:pPr>
                        <a:defRPr/>
                      </a:pPr>
                      <a:t>[類別名稱]</a:t>
                    </a:fld>
                    <a:r>
                      <a:rPr lang="en-US"/>
                      <a:t>
</a:t>
                    </a:r>
                    <a:fld id="{761B653A-DEAC-4DDA-9F36-C62A0E8DA9D8}" type="PERCENTAGE">
                      <a:rPr lang="en-US" altLang="zh-TW"/>
                      <a:pPr>
                        <a:defRPr/>
                      </a:pPr>
                      <a:t>[百分比]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 w="6350"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Gadugi" panose="020B0502040204020203" pitchFamily="34" charset="0"/>
                      <a:ea typeface="Gadugi" panose="020B0502040204020203" pitchFamily="34" charset="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E6B-4EC1-B609-6CAA6F6CED89}"/>
                </c:ext>
              </c:extLst>
            </c:dLbl>
            <c:numFmt formatCode="0.0%" sourceLinked="0"/>
            <c:spPr>
              <a:noFill/>
              <a:ln w="6350">
                <a:solidFill>
                  <a:prstClr val="black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TAIEX Options</c:v>
                </c:pt>
                <c:pt idx="1">
                  <c:v>Micro TAIEX Futures</c:v>
                </c:pt>
                <c:pt idx="2">
                  <c:v>Mini-TAIEX Futures</c:v>
                </c:pt>
                <c:pt idx="3">
                  <c:v>TAIEX Futures</c:v>
                </c:pt>
                <c:pt idx="4">
                  <c:v>TSMC Futures</c:v>
                </c:pt>
                <c:pt idx="5">
                  <c:v>Others</c:v>
                </c:pt>
              </c:strCache>
            </c:strRef>
          </c:cat>
          <c:val>
            <c:numRef>
              <c:f>工作表1!$B$2:$B$7</c:f>
              <c:numCache>
                <c:formatCode>0.000%</c:formatCode>
                <c:ptCount val="6"/>
                <c:pt idx="0" formatCode="0.00%">
                  <c:v>0.36899999999999999</c:v>
                </c:pt>
                <c:pt idx="1">
                  <c:v>0.27400000000000002</c:v>
                </c:pt>
                <c:pt idx="2" formatCode="0.00%">
                  <c:v>0.23499999999999999</c:v>
                </c:pt>
                <c:pt idx="3" formatCode="0.00%">
                  <c:v>8.8999999999999996E-2</c:v>
                </c:pt>
                <c:pt idx="4" formatCode="0.00%">
                  <c:v>0.02</c:v>
                </c:pt>
                <c:pt idx="5" formatCode="0.00%">
                  <c:v>1.3000000000000012E-2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6B-4EC1-B609-6CAA6F6CE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>
          <a:lumMod val="75000"/>
          <a:lumOff val="25000"/>
        </a:schemeClr>
      </a:solidFill>
    </a:ln>
    <a:effectLst/>
  </c:spPr>
  <c:txPr>
    <a:bodyPr/>
    <a:lstStyle/>
    <a:p>
      <a:pPr>
        <a:defRPr sz="1400" b="1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</a:defRPr>
      </a:pPr>
      <a:endParaRPr lang="zh-T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20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altLang="zh-TW" sz="1600" b="1" dirty="0">
                <a:solidFill>
                  <a:srgbClr val="2038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Nearest-month TAIEX</a:t>
            </a:r>
            <a:r>
              <a:rPr lang="en-US" altLang="zh-TW" sz="1600" b="1" baseline="0" dirty="0">
                <a:solidFill>
                  <a:srgbClr val="2038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Futures Market in Night Session on April 2nd</a:t>
            </a:r>
            <a:endParaRPr lang="zh-TW" sz="1600" b="1" dirty="0">
              <a:solidFill>
                <a:srgbClr val="203864"/>
              </a:solidFill>
              <a:latin typeface="Gadugi" panose="020B0502040204020203" pitchFamily="34" charset="0"/>
            </a:endParaRPr>
          </a:p>
        </c:rich>
      </c:tx>
      <c:layout>
        <c:manualLayout>
          <c:xMode val="edge"/>
          <c:yMode val="edge"/>
          <c:x val="0.12387266925534642"/>
          <c:y val="3.6059516824714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2038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3591854081813351"/>
          <c:y val="0.28538727002877395"/>
          <c:w val="0.83706616882634688"/>
          <c:h val="0.65913826597888914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203864"/>
              </a:solidFill>
              <a:round/>
            </a:ln>
            <a:effectLst/>
          </c:spPr>
          <c:marker>
            <c:symbol val="none"/>
          </c:marker>
          <c:cat>
            <c:numRef>
              <c:f>'[TX 價量 0402-0411.xlsx]0403'!$B$2:$B$86</c:f>
              <c:numCache>
                <c:formatCode>h:mm</c:formatCode>
                <c:ptCount val="85"/>
                <c:pt idx="0">
                  <c:v>0.625</c:v>
                </c:pt>
                <c:pt idx="1">
                  <c:v>0.63194444444444442</c:v>
                </c:pt>
                <c:pt idx="2">
                  <c:v>0.63888888888888895</c:v>
                </c:pt>
                <c:pt idx="3">
                  <c:v>0.64583333333333337</c:v>
                </c:pt>
                <c:pt idx="4">
                  <c:v>0.65277777777777779</c:v>
                </c:pt>
                <c:pt idx="5">
                  <c:v>0.65972222222222221</c:v>
                </c:pt>
                <c:pt idx="6">
                  <c:v>0.66666666666666663</c:v>
                </c:pt>
                <c:pt idx="7">
                  <c:v>0.67361111111111116</c:v>
                </c:pt>
                <c:pt idx="8">
                  <c:v>0.68055555555555547</c:v>
                </c:pt>
                <c:pt idx="9">
                  <c:v>0.6875</c:v>
                </c:pt>
                <c:pt idx="10">
                  <c:v>0.69444444444444453</c:v>
                </c:pt>
                <c:pt idx="11">
                  <c:v>0.70138888888888884</c:v>
                </c:pt>
                <c:pt idx="12">
                  <c:v>0.70833333333333337</c:v>
                </c:pt>
                <c:pt idx="13">
                  <c:v>0.71527777777777779</c:v>
                </c:pt>
                <c:pt idx="14">
                  <c:v>0.72222222222222221</c:v>
                </c:pt>
                <c:pt idx="15">
                  <c:v>0.72916666666666663</c:v>
                </c:pt>
                <c:pt idx="16">
                  <c:v>0.73611111111111116</c:v>
                </c:pt>
                <c:pt idx="17">
                  <c:v>0.74305555555555547</c:v>
                </c:pt>
                <c:pt idx="18">
                  <c:v>0.75</c:v>
                </c:pt>
                <c:pt idx="19">
                  <c:v>0.75694444444444453</c:v>
                </c:pt>
                <c:pt idx="20">
                  <c:v>0.76388888888888884</c:v>
                </c:pt>
                <c:pt idx="21">
                  <c:v>0.77083333333333337</c:v>
                </c:pt>
                <c:pt idx="22">
                  <c:v>0.77777777777777779</c:v>
                </c:pt>
                <c:pt idx="23">
                  <c:v>0.78472222222222221</c:v>
                </c:pt>
                <c:pt idx="24">
                  <c:v>0.79166666666666663</c:v>
                </c:pt>
                <c:pt idx="25">
                  <c:v>0.79861111111111116</c:v>
                </c:pt>
                <c:pt idx="26">
                  <c:v>0.80555555555555547</c:v>
                </c:pt>
                <c:pt idx="27">
                  <c:v>0.8125</c:v>
                </c:pt>
                <c:pt idx="28">
                  <c:v>0.81944444444444453</c:v>
                </c:pt>
                <c:pt idx="29">
                  <c:v>0.82638888888888884</c:v>
                </c:pt>
                <c:pt idx="30">
                  <c:v>0.83333333333333337</c:v>
                </c:pt>
                <c:pt idx="31">
                  <c:v>0.84027777777777779</c:v>
                </c:pt>
                <c:pt idx="32">
                  <c:v>0.84722222222222221</c:v>
                </c:pt>
                <c:pt idx="33">
                  <c:v>0.85416666666666663</c:v>
                </c:pt>
                <c:pt idx="34">
                  <c:v>0.86111111111111116</c:v>
                </c:pt>
                <c:pt idx="35">
                  <c:v>0.86805555555555547</c:v>
                </c:pt>
                <c:pt idx="36">
                  <c:v>0.875</c:v>
                </c:pt>
                <c:pt idx="37">
                  <c:v>0.88194444444444453</c:v>
                </c:pt>
                <c:pt idx="38">
                  <c:v>0.88888888888888884</c:v>
                </c:pt>
                <c:pt idx="39">
                  <c:v>0.89583333333333337</c:v>
                </c:pt>
                <c:pt idx="40">
                  <c:v>0.90277777777777779</c:v>
                </c:pt>
                <c:pt idx="41">
                  <c:v>0.90972222222222221</c:v>
                </c:pt>
                <c:pt idx="42">
                  <c:v>0.91666666666666663</c:v>
                </c:pt>
                <c:pt idx="43">
                  <c:v>0.92361111111111116</c:v>
                </c:pt>
                <c:pt idx="44">
                  <c:v>0.93055555555555547</c:v>
                </c:pt>
                <c:pt idx="45">
                  <c:v>0.9375</c:v>
                </c:pt>
                <c:pt idx="46">
                  <c:v>0.94444444444444453</c:v>
                </c:pt>
                <c:pt idx="47">
                  <c:v>0.95138888888888884</c:v>
                </c:pt>
                <c:pt idx="48">
                  <c:v>0.95833333333333337</c:v>
                </c:pt>
                <c:pt idx="49">
                  <c:v>0.96527777777777779</c:v>
                </c:pt>
                <c:pt idx="50">
                  <c:v>0.97222222222222221</c:v>
                </c:pt>
                <c:pt idx="51">
                  <c:v>0.97916666666666663</c:v>
                </c:pt>
                <c:pt idx="52">
                  <c:v>0.98611111111111116</c:v>
                </c:pt>
                <c:pt idx="53">
                  <c:v>0.99305555555555547</c:v>
                </c:pt>
                <c:pt idx="54">
                  <c:v>0</c:v>
                </c:pt>
                <c:pt idx="55">
                  <c:v>6.9444444444444441E-3</c:v>
                </c:pt>
                <c:pt idx="56">
                  <c:v>1.3888888888888888E-2</c:v>
                </c:pt>
                <c:pt idx="57">
                  <c:v>2.0833333333333332E-2</c:v>
                </c:pt>
                <c:pt idx="58">
                  <c:v>2.7777777777777776E-2</c:v>
                </c:pt>
                <c:pt idx="59">
                  <c:v>3.4722222222222224E-2</c:v>
                </c:pt>
                <c:pt idx="60">
                  <c:v>4.1666666666666664E-2</c:v>
                </c:pt>
                <c:pt idx="61">
                  <c:v>4.8611111111111112E-2</c:v>
                </c:pt>
                <c:pt idx="62">
                  <c:v>5.5555555555555552E-2</c:v>
                </c:pt>
                <c:pt idx="63">
                  <c:v>6.25E-2</c:v>
                </c:pt>
                <c:pt idx="64">
                  <c:v>6.9444444444444434E-2</c:v>
                </c:pt>
                <c:pt idx="65">
                  <c:v>7.6388888888888895E-2</c:v>
                </c:pt>
                <c:pt idx="66">
                  <c:v>8.3333333333333329E-2</c:v>
                </c:pt>
                <c:pt idx="67">
                  <c:v>9.0277777777777776E-2</c:v>
                </c:pt>
                <c:pt idx="68">
                  <c:v>9.7222222222222224E-2</c:v>
                </c:pt>
                <c:pt idx="69">
                  <c:v>0.10416666666666667</c:v>
                </c:pt>
                <c:pt idx="70">
                  <c:v>0.1111111111111111</c:v>
                </c:pt>
                <c:pt idx="71">
                  <c:v>0.11805555555555557</c:v>
                </c:pt>
                <c:pt idx="72">
                  <c:v>0.125</c:v>
                </c:pt>
                <c:pt idx="73">
                  <c:v>0.13194444444444445</c:v>
                </c:pt>
                <c:pt idx="74">
                  <c:v>0.1388888888888889</c:v>
                </c:pt>
                <c:pt idx="75">
                  <c:v>0.14583333333333334</c:v>
                </c:pt>
                <c:pt idx="76">
                  <c:v>0.15277777777777776</c:v>
                </c:pt>
                <c:pt idx="77">
                  <c:v>0.15972222222222224</c:v>
                </c:pt>
                <c:pt idx="78">
                  <c:v>0.16666666666666666</c:v>
                </c:pt>
                <c:pt idx="79">
                  <c:v>0.17361111111111113</c:v>
                </c:pt>
                <c:pt idx="80">
                  <c:v>0.18055555555555555</c:v>
                </c:pt>
                <c:pt idx="81">
                  <c:v>0.1875</c:v>
                </c:pt>
                <c:pt idx="82">
                  <c:v>0.19444444444444445</c:v>
                </c:pt>
                <c:pt idx="83">
                  <c:v>0.20138888888888887</c:v>
                </c:pt>
                <c:pt idx="84">
                  <c:v>0.20833333333333334</c:v>
                </c:pt>
              </c:numCache>
            </c:numRef>
          </c:cat>
          <c:val>
            <c:numRef>
              <c:f>'[TX 價量 0402-0411.xlsx]0403'!$C$2:$C$86</c:f>
              <c:numCache>
                <c:formatCode>_-* #,##0_-;\-* #,##0_-;_-* "-"??_-;_-@_-</c:formatCode>
                <c:ptCount val="85"/>
                <c:pt idx="0">
                  <c:v>21308</c:v>
                </c:pt>
                <c:pt idx="1">
                  <c:v>21316</c:v>
                </c:pt>
                <c:pt idx="2">
                  <c:v>21302</c:v>
                </c:pt>
                <c:pt idx="3">
                  <c:v>21296</c:v>
                </c:pt>
                <c:pt idx="4">
                  <c:v>21301</c:v>
                </c:pt>
                <c:pt idx="5">
                  <c:v>21318</c:v>
                </c:pt>
                <c:pt idx="6">
                  <c:v>21300</c:v>
                </c:pt>
                <c:pt idx="7">
                  <c:v>21317</c:v>
                </c:pt>
                <c:pt idx="8">
                  <c:v>21329</c:v>
                </c:pt>
                <c:pt idx="9">
                  <c:v>21320</c:v>
                </c:pt>
                <c:pt idx="10">
                  <c:v>21330</c:v>
                </c:pt>
                <c:pt idx="11">
                  <c:v>21319</c:v>
                </c:pt>
                <c:pt idx="12">
                  <c:v>21337</c:v>
                </c:pt>
                <c:pt idx="13">
                  <c:v>21324</c:v>
                </c:pt>
                <c:pt idx="14">
                  <c:v>21321</c:v>
                </c:pt>
                <c:pt idx="15">
                  <c:v>21327</c:v>
                </c:pt>
                <c:pt idx="16">
                  <c:v>21325</c:v>
                </c:pt>
                <c:pt idx="17">
                  <c:v>21312</c:v>
                </c:pt>
                <c:pt idx="18">
                  <c:v>21303</c:v>
                </c:pt>
                <c:pt idx="19">
                  <c:v>21302</c:v>
                </c:pt>
                <c:pt idx="20">
                  <c:v>21291</c:v>
                </c:pt>
                <c:pt idx="21">
                  <c:v>21277</c:v>
                </c:pt>
                <c:pt idx="22">
                  <c:v>21289</c:v>
                </c:pt>
                <c:pt idx="23">
                  <c:v>21266</c:v>
                </c:pt>
                <c:pt idx="24">
                  <c:v>21284</c:v>
                </c:pt>
                <c:pt idx="25">
                  <c:v>21285</c:v>
                </c:pt>
                <c:pt idx="26">
                  <c:v>21283</c:v>
                </c:pt>
                <c:pt idx="27">
                  <c:v>21277</c:v>
                </c:pt>
                <c:pt idx="28">
                  <c:v>21287</c:v>
                </c:pt>
                <c:pt idx="29">
                  <c:v>21270</c:v>
                </c:pt>
                <c:pt idx="30">
                  <c:v>21228</c:v>
                </c:pt>
                <c:pt idx="31">
                  <c:v>21238</c:v>
                </c:pt>
                <c:pt idx="32">
                  <c:v>21211</c:v>
                </c:pt>
                <c:pt idx="33">
                  <c:v>21229</c:v>
                </c:pt>
                <c:pt idx="34">
                  <c:v>21240</c:v>
                </c:pt>
                <c:pt idx="35">
                  <c:v>21249</c:v>
                </c:pt>
                <c:pt idx="36">
                  <c:v>21237</c:v>
                </c:pt>
                <c:pt idx="37">
                  <c:v>21231</c:v>
                </c:pt>
                <c:pt idx="38">
                  <c:v>21214</c:v>
                </c:pt>
                <c:pt idx="39">
                  <c:v>21286</c:v>
                </c:pt>
                <c:pt idx="40">
                  <c:v>21355</c:v>
                </c:pt>
                <c:pt idx="41">
                  <c:v>21325</c:v>
                </c:pt>
                <c:pt idx="42">
                  <c:v>21360</c:v>
                </c:pt>
                <c:pt idx="43">
                  <c:v>21372</c:v>
                </c:pt>
                <c:pt idx="44">
                  <c:v>21395</c:v>
                </c:pt>
                <c:pt idx="45">
                  <c:v>21392</c:v>
                </c:pt>
                <c:pt idx="46">
                  <c:v>21392</c:v>
                </c:pt>
                <c:pt idx="47">
                  <c:v>21434</c:v>
                </c:pt>
                <c:pt idx="48">
                  <c:v>21434</c:v>
                </c:pt>
                <c:pt idx="49">
                  <c:v>21430</c:v>
                </c:pt>
                <c:pt idx="50">
                  <c:v>21477</c:v>
                </c:pt>
                <c:pt idx="51">
                  <c:v>21475</c:v>
                </c:pt>
                <c:pt idx="52">
                  <c:v>21447</c:v>
                </c:pt>
                <c:pt idx="53">
                  <c:v>21457</c:v>
                </c:pt>
                <c:pt idx="54">
                  <c:v>21461</c:v>
                </c:pt>
                <c:pt idx="55">
                  <c:v>21507</c:v>
                </c:pt>
                <c:pt idx="56">
                  <c:v>21535</c:v>
                </c:pt>
                <c:pt idx="57">
                  <c:v>21519</c:v>
                </c:pt>
                <c:pt idx="58">
                  <c:v>21538</c:v>
                </c:pt>
                <c:pt idx="59">
                  <c:v>21534</c:v>
                </c:pt>
                <c:pt idx="60">
                  <c:v>21552</c:v>
                </c:pt>
                <c:pt idx="61">
                  <c:v>21561</c:v>
                </c:pt>
                <c:pt idx="62">
                  <c:v>21533</c:v>
                </c:pt>
                <c:pt idx="63">
                  <c:v>21483</c:v>
                </c:pt>
                <c:pt idx="64">
                  <c:v>21446</c:v>
                </c:pt>
                <c:pt idx="65">
                  <c:v>21434</c:v>
                </c:pt>
                <c:pt idx="66">
                  <c:v>21378</c:v>
                </c:pt>
                <c:pt idx="67">
                  <c:v>21380</c:v>
                </c:pt>
                <c:pt idx="68">
                  <c:v>21332</c:v>
                </c:pt>
                <c:pt idx="69">
                  <c:v>21410</c:v>
                </c:pt>
                <c:pt idx="70">
                  <c:v>21402</c:v>
                </c:pt>
                <c:pt idx="71">
                  <c:v>21344</c:v>
                </c:pt>
                <c:pt idx="72">
                  <c:v>21379</c:v>
                </c:pt>
                <c:pt idx="73">
                  <c:v>21363</c:v>
                </c:pt>
                <c:pt idx="74">
                  <c:v>21412</c:v>
                </c:pt>
                <c:pt idx="75">
                  <c:v>21436</c:v>
                </c:pt>
                <c:pt idx="76">
                  <c:v>21484</c:v>
                </c:pt>
                <c:pt idx="77">
                  <c:v>21477</c:v>
                </c:pt>
                <c:pt idx="78">
                  <c:v>21446</c:v>
                </c:pt>
                <c:pt idx="79">
                  <c:v>21574</c:v>
                </c:pt>
                <c:pt idx="80">
                  <c:v>21202</c:v>
                </c:pt>
                <c:pt idx="81">
                  <c:v>21040</c:v>
                </c:pt>
                <c:pt idx="82">
                  <c:v>20875</c:v>
                </c:pt>
                <c:pt idx="83">
                  <c:v>20859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4D-4D00-8454-6B99DDB89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9664319"/>
        <c:axId val="1559667231"/>
      </c:lineChart>
      <c:catAx>
        <c:axId val="1559664319"/>
        <c:scaling>
          <c:orientation val="minMax"/>
        </c:scaling>
        <c:delete val="1"/>
        <c:axPos val="b"/>
        <c:numFmt formatCode="h:mm" sourceLinked="1"/>
        <c:majorTickMark val="none"/>
        <c:minorTickMark val="none"/>
        <c:tickLblPos val="nextTo"/>
        <c:crossAx val="1559667231"/>
        <c:crosses val="autoZero"/>
        <c:auto val="1"/>
        <c:lblAlgn val="ctr"/>
        <c:lblOffset val="60"/>
        <c:tickLblSkip val="3"/>
        <c:noMultiLvlLbl val="0"/>
      </c:catAx>
      <c:valAx>
        <c:axId val="1559667231"/>
        <c:scaling>
          <c:orientation val="minMax"/>
          <c:min val="20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pPr>
            <a:endParaRPr lang="zh-TW"/>
          </a:p>
        </c:txPr>
        <c:crossAx val="1559664319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71701788560298"/>
          <c:y val="0.18910857731463315"/>
          <c:w val="0.83707738622277317"/>
          <c:h val="0.55787160535732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'[TX 價量 0402-0411.xlsx]0403'!$D$1</c:f>
              <c:strCache>
                <c:ptCount val="1"/>
                <c:pt idx="0">
                  <c:v>成交量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'[TX 價量 0402-0411.xlsx]0403'!$B$2:$B$86</c:f>
              <c:numCache>
                <c:formatCode>h:mm</c:formatCode>
                <c:ptCount val="85"/>
                <c:pt idx="0">
                  <c:v>0.625</c:v>
                </c:pt>
                <c:pt idx="1">
                  <c:v>0.63194444444444442</c:v>
                </c:pt>
                <c:pt idx="2">
                  <c:v>0.63888888888888895</c:v>
                </c:pt>
                <c:pt idx="3">
                  <c:v>0.64583333333333337</c:v>
                </c:pt>
                <c:pt idx="4">
                  <c:v>0.65277777777777779</c:v>
                </c:pt>
                <c:pt idx="5">
                  <c:v>0.65972222222222221</c:v>
                </c:pt>
                <c:pt idx="6">
                  <c:v>0.66666666666666663</c:v>
                </c:pt>
                <c:pt idx="7">
                  <c:v>0.67361111111111116</c:v>
                </c:pt>
                <c:pt idx="8">
                  <c:v>0.68055555555555547</c:v>
                </c:pt>
                <c:pt idx="9">
                  <c:v>0.6875</c:v>
                </c:pt>
                <c:pt idx="10">
                  <c:v>0.69444444444444453</c:v>
                </c:pt>
                <c:pt idx="11">
                  <c:v>0.70138888888888884</c:v>
                </c:pt>
                <c:pt idx="12">
                  <c:v>0.70833333333333337</c:v>
                </c:pt>
                <c:pt idx="13">
                  <c:v>0.71527777777777779</c:v>
                </c:pt>
                <c:pt idx="14">
                  <c:v>0.72222222222222221</c:v>
                </c:pt>
                <c:pt idx="15">
                  <c:v>0.72916666666666663</c:v>
                </c:pt>
                <c:pt idx="16">
                  <c:v>0.73611111111111116</c:v>
                </c:pt>
                <c:pt idx="17">
                  <c:v>0.74305555555555547</c:v>
                </c:pt>
                <c:pt idx="18">
                  <c:v>0.75</c:v>
                </c:pt>
                <c:pt idx="19">
                  <c:v>0.75694444444444453</c:v>
                </c:pt>
                <c:pt idx="20">
                  <c:v>0.76388888888888884</c:v>
                </c:pt>
                <c:pt idx="21">
                  <c:v>0.77083333333333337</c:v>
                </c:pt>
                <c:pt idx="22">
                  <c:v>0.77777777777777779</c:v>
                </c:pt>
                <c:pt idx="23">
                  <c:v>0.78472222222222221</c:v>
                </c:pt>
                <c:pt idx="24">
                  <c:v>0.79166666666666663</c:v>
                </c:pt>
                <c:pt idx="25">
                  <c:v>0.79861111111111116</c:v>
                </c:pt>
                <c:pt idx="26">
                  <c:v>0.80555555555555547</c:v>
                </c:pt>
                <c:pt idx="27">
                  <c:v>0.8125</c:v>
                </c:pt>
                <c:pt idx="28">
                  <c:v>0.81944444444444453</c:v>
                </c:pt>
                <c:pt idx="29">
                  <c:v>0.82638888888888884</c:v>
                </c:pt>
                <c:pt idx="30">
                  <c:v>0.83333333333333337</c:v>
                </c:pt>
                <c:pt idx="31">
                  <c:v>0.84027777777777779</c:v>
                </c:pt>
                <c:pt idx="32">
                  <c:v>0.84722222222222221</c:v>
                </c:pt>
                <c:pt idx="33">
                  <c:v>0.85416666666666663</c:v>
                </c:pt>
                <c:pt idx="34">
                  <c:v>0.86111111111111116</c:v>
                </c:pt>
                <c:pt idx="35">
                  <c:v>0.86805555555555547</c:v>
                </c:pt>
                <c:pt idx="36">
                  <c:v>0.875</c:v>
                </c:pt>
                <c:pt idx="37">
                  <c:v>0.88194444444444453</c:v>
                </c:pt>
                <c:pt idx="38">
                  <c:v>0.88888888888888884</c:v>
                </c:pt>
                <c:pt idx="39">
                  <c:v>0.89583333333333337</c:v>
                </c:pt>
                <c:pt idx="40">
                  <c:v>0.90277777777777779</c:v>
                </c:pt>
                <c:pt idx="41">
                  <c:v>0.90972222222222221</c:v>
                </c:pt>
                <c:pt idx="42">
                  <c:v>0.91666666666666663</c:v>
                </c:pt>
                <c:pt idx="43">
                  <c:v>0.92361111111111116</c:v>
                </c:pt>
                <c:pt idx="44">
                  <c:v>0.93055555555555547</c:v>
                </c:pt>
                <c:pt idx="45">
                  <c:v>0.9375</c:v>
                </c:pt>
                <c:pt idx="46">
                  <c:v>0.94444444444444453</c:v>
                </c:pt>
                <c:pt idx="47">
                  <c:v>0.95138888888888884</c:v>
                </c:pt>
                <c:pt idx="48">
                  <c:v>0.95833333333333337</c:v>
                </c:pt>
                <c:pt idx="49">
                  <c:v>0.96527777777777779</c:v>
                </c:pt>
                <c:pt idx="50">
                  <c:v>0.97222222222222221</c:v>
                </c:pt>
                <c:pt idx="51">
                  <c:v>0.97916666666666663</c:v>
                </c:pt>
                <c:pt idx="52">
                  <c:v>0.98611111111111116</c:v>
                </c:pt>
                <c:pt idx="53">
                  <c:v>0.99305555555555547</c:v>
                </c:pt>
                <c:pt idx="54">
                  <c:v>0</c:v>
                </c:pt>
                <c:pt idx="55">
                  <c:v>6.9444444444444441E-3</c:v>
                </c:pt>
                <c:pt idx="56">
                  <c:v>1.3888888888888888E-2</c:v>
                </c:pt>
                <c:pt idx="57">
                  <c:v>2.0833333333333332E-2</c:v>
                </c:pt>
                <c:pt idx="58">
                  <c:v>2.7777777777777776E-2</c:v>
                </c:pt>
                <c:pt idx="59">
                  <c:v>3.4722222222222224E-2</c:v>
                </c:pt>
                <c:pt idx="60">
                  <c:v>4.1666666666666664E-2</c:v>
                </c:pt>
                <c:pt idx="61">
                  <c:v>4.8611111111111112E-2</c:v>
                </c:pt>
                <c:pt idx="62">
                  <c:v>5.5555555555555552E-2</c:v>
                </c:pt>
                <c:pt idx="63">
                  <c:v>6.25E-2</c:v>
                </c:pt>
                <c:pt idx="64">
                  <c:v>6.9444444444444434E-2</c:v>
                </c:pt>
                <c:pt idx="65">
                  <c:v>7.6388888888888895E-2</c:v>
                </c:pt>
                <c:pt idx="66">
                  <c:v>8.3333333333333329E-2</c:v>
                </c:pt>
                <c:pt idx="67">
                  <c:v>9.0277777777777776E-2</c:v>
                </c:pt>
                <c:pt idx="68">
                  <c:v>9.7222222222222224E-2</c:v>
                </c:pt>
                <c:pt idx="69">
                  <c:v>0.10416666666666667</c:v>
                </c:pt>
                <c:pt idx="70">
                  <c:v>0.1111111111111111</c:v>
                </c:pt>
                <c:pt idx="71">
                  <c:v>0.11805555555555557</c:v>
                </c:pt>
                <c:pt idx="72">
                  <c:v>0.125</c:v>
                </c:pt>
                <c:pt idx="73">
                  <c:v>0.13194444444444445</c:v>
                </c:pt>
                <c:pt idx="74">
                  <c:v>0.1388888888888889</c:v>
                </c:pt>
                <c:pt idx="75">
                  <c:v>0.14583333333333334</c:v>
                </c:pt>
                <c:pt idx="76">
                  <c:v>0.15277777777777776</c:v>
                </c:pt>
                <c:pt idx="77">
                  <c:v>0.15972222222222224</c:v>
                </c:pt>
                <c:pt idx="78">
                  <c:v>0.16666666666666666</c:v>
                </c:pt>
                <c:pt idx="79">
                  <c:v>0.17361111111111113</c:v>
                </c:pt>
                <c:pt idx="80">
                  <c:v>0.18055555555555555</c:v>
                </c:pt>
                <c:pt idx="81">
                  <c:v>0.1875</c:v>
                </c:pt>
                <c:pt idx="82">
                  <c:v>0.19444444444444445</c:v>
                </c:pt>
                <c:pt idx="83">
                  <c:v>0.20138888888888887</c:v>
                </c:pt>
                <c:pt idx="84">
                  <c:v>0.20833333333333334</c:v>
                </c:pt>
              </c:numCache>
            </c:numRef>
          </c:cat>
          <c:val>
            <c:numRef>
              <c:f>'[TX 價量 0402-0411.xlsx]0403'!$D$2:$D$86</c:f>
              <c:numCache>
                <c:formatCode>_-* #,##0_-;\-* #,##0_-;_-* "-"??_-;_-@_-</c:formatCode>
                <c:ptCount val="85"/>
                <c:pt idx="0">
                  <c:v>1448</c:v>
                </c:pt>
                <c:pt idx="1">
                  <c:v>432</c:v>
                </c:pt>
                <c:pt idx="2">
                  <c:v>568</c:v>
                </c:pt>
                <c:pt idx="3">
                  <c:v>402</c:v>
                </c:pt>
                <c:pt idx="4">
                  <c:v>227</c:v>
                </c:pt>
                <c:pt idx="5">
                  <c:v>315</c:v>
                </c:pt>
                <c:pt idx="6">
                  <c:v>862</c:v>
                </c:pt>
                <c:pt idx="7">
                  <c:v>610</c:v>
                </c:pt>
                <c:pt idx="8">
                  <c:v>488</c:v>
                </c:pt>
                <c:pt idx="9">
                  <c:v>215</c:v>
                </c:pt>
                <c:pt idx="10">
                  <c:v>191</c:v>
                </c:pt>
                <c:pt idx="11">
                  <c:v>311</c:v>
                </c:pt>
                <c:pt idx="12">
                  <c:v>262</c:v>
                </c:pt>
                <c:pt idx="13">
                  <c:v>228</c:v>
                </c:pt>
                <c:pt idx="14">
                  <c:v>134</c:v>
                </c:pt>
                <c:pt idx="15">
                  <c:v>204</c:v>
                </c:pt>
                <c:pt idx="16">
                  <c:v>111</c:v>
                </c:pt>
                <c:pt idx="17">
                  <c:v>328</c:v>
                </c:pt>
                <c:pt idx="18">
                  <c:v>1323</c:v>
                </c:pt>
                <c:pt idx="19">
                  <c:v>351</c:v>
                </c:pt>
                <c:pt idx="20">
                  <c:v>318</c:v>
                </c:pt>
                <c:pt idx="21">
                  <c:v>404</c:v>
                </c:pt>
                <c:pt idx="22">
                  <c:v>424</c:v>
                </c:pt>
                <c:pt idx="23">
                  <c:v>280</c:v>
                </c:pt>
                <c:pt idx="24">
                  <c:v>333</c:v>
                </c:pt>
                <c:pt idx="25">
                  <c:v>241</c:v>
                </c:pt>
                <c:pt idx="26">
                  <c:v>173</c:v>
                </c:pt>
                <c:pt idx="27">
                  <c:v>250</c:v>
                </c:pt>
                <c:pt idx="28">
                  <c:v>218</c:v>
                </c:pt>
                <c:pt idx="29">
                  <c:v>196</c:v>
                </c:pt>
                <c:pt idx="30">
                  <c:v>1150</c:v>
                </c:pt>
                <c:pt idx="31">
                  <c:v>718</c:v>
                </c:pt>
                <c:pt idx="32">
                  <c:v>654</c:v>
                </c:pt>
                <c:pt idx="33">
                  <c:v>563</c:v>
                </c:pt>
                <c:pt idx="34">
                  <c:v>414</c:v>
                </c:pt>
                <c:pt idx="35">
                  <c:v>328</c:v>
                </c:pt>
                <c:pt idx="36">
                  <c:v>568</c:v>
                </c:pt>
                <c:pt idx="37">
                  <c:v>317</c:v>
                </c:pt>
                <c:pt idx="38">
                  <c:v>422</c:v>
                </c:pt>
                <c:pt idx="39">
                  <c:v>3143</c:v>
                </c:pt>
                <c:pt idx="40">
                  <c:v>3761</c:v>
                </c:pt>
                <c:pt idx="41">
                  <c:v>2317</c:v>
                </c:pt>
                <c:pt idx="42">
                  <c:v>4190</c:v>
                </c:pt>
                <c:pt idx="43">
                  <c:v>1893</c:v>
                </c:pt>
                <c:pt idx="44">
                  <c:v>1610</c:v>
                </c:pt>
                <c:pt idx="45">
                  <c:v>1580</c:v>
                </c:pt>
                <c:pt idx="46">
                  <c:v>1180</c:v>
                </c:pt>
                <c:pt idx="47">
                  <c:v>1577</c:v>
                </c:pt>
                <c:pt idx="48">
                  <c:v>1600</c:v>
                </c:pt>
                <c:pt idx="49">
                  <c:v>1168</c:v>
                </c:pt>
                <c:pt idx="50">
                  <c:v>2132</c:v>
                </c:pt>
                <c:pt idx="51">
                  <c:v>1000</c:v>
                </c:pt>
                <c:pt idx="52">
                  <c:v>937</c:v>
                </c:pt>
                <c:pt idx="53">
                  <c:v>877</c:v>
                </c:pt>
                <c:pt idx="54">
                  <c:v>503</c:v>
                </c:pt>
                <c:pt idx="55">
                  <c:v>1439</c:v>
                </c:pt>
                <c:pt idx="56">
                  <c:v>1015</c:v>
                </c:pt>
                <c:pt idx="57">
                  <c:v>898</c:v>
                </c:pt>
                <c:pt idx="58">
                  <c:v>547</c:v>
                </c:pt>
                <c:pt idx="59">
                  <c:v>748</c:v>
                </c:pt>
                <c:pt idx="60">
                  <c:v>925</c:v>
                </c:pt>
                <c:pt idx="61">
                  <c:v>900</c:v>
                </c:pt>
                <c:pt idx="62">
                  <c:v>857</c:v>
                </c:pt>
                <c:pt idx="63">
                  <c:v>1818</c:v>
                </c:pt>
                <c:pt idx="64">
                  <c:v>1548</c:v>
                </c:pt>
                <c:pt idx="65">
                  <c:v>1621</c:v>
                </c:pt>
                <c:pt idx="66">
                  <c:v>2267</c:v>
                </c:pt>
                <c:pt idx="67">
                  <c:v>1056</c:v>
                </c:pt>
                <c:pt idx="68">
                  <c:v>1241</c:v>
                </c:pt>
                <c:pt idx="69">
                  <c:v>1219</c:v>
                </c:pt>
                <c:pt idx="70">
                  <c:v>1282</c:v>
                </c:pt>
                <c:pt idx="71">
                  <c:v>694</c:v>
                </c:pt>
                <c:pt idx="72">
                  <c:v>764</c:v>
                </c:pt>
                <c:pt idx="73">
                  <c:v>466</c:v>
                </c:pt>
                <c:pt idx="74">
                  <c:v>645</c:v>
                </c:pt>
                <c:pt idx="75">
                  <c:v>933</c:v>
                </c:pt>
                <c:pt idx="76">
                  <c:v>1085</c:v>
                </c:pt>
                <c:pt idx="77">
                  <c:v>815</c:v>
                </c:pt>
                <c:pt idx="78">
                  <c:v>1188</c:v>
                </c:pt>
                <c:pt idx="79">
                  <c:v>4016</c:v>
                </c:pt>
                <c:pt idx="80">
                  <c:v>4901</c:v>
                </c:pt>
                <c:pt idx="81">
                  <c:v>4591</c:v>
                </c:pt>
                <c:pt idx="82">
                  <c:v>4070</c:v>
                </c:pt>
                <c:pt idx="83">
                  <c:v>1510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1-4217-912A-23E48E6FB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"/>
        <c:axId val="1559665151"/>
        <c:axId val="1559680959"/>
      </c:barChart>
      <c:catAx>
        <c:axId val="1559665151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pPr>
            <a:endParaRPr lang="zh-TW"/>
          </a:p>
        </c:txPr>
        <c:crossAx val="1559680959"/>
        <c:crosses val="autoZero"/>
        <c:auto val="1"/>
        <c:lblAlgn val="ctr"/>
        <c:lblOffset val="100"/>
        <c:tickLblSkip val="6"/>
        <c:noMultiLvlLbl val="0"/>
      </c:catAx>
      <c:valAx>
        <c:axId val="1559680959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pPr>
            <a:endParaRPr lang="zh-TW"/>
          </a:p>
        </c:txPr>
        <c:crossAx val="1559665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34189136280155"/>
          <c:y val="0.28288203557888597"/>
          <c:w val="0.84734746441517284"/>
          <c:h val="0.66164333624963556"/>
        </c:manualLayout>
      </c:layout>
      <c:lineChart>
        <c:grouping val="standard"/>
        <c:varyColors val="0"/>
        <c:ser>
          <c:idx val="0"/>
          <c:order val="0"/>
          <c:tx>
            <c:strRef>
              <c:f>'0410'!$C$1</c:f>
              <c:strCache>
                <c:ptCount val="1"/>
                <c:pt idx="0">
                  <c:v>收盤價</c:v>
                </c:pt>
              </c:strCache>
            </c:strRef>
          </c:tx>
          <c:spPr>
            <a:ln w="38100" cap="rnd">
              <a:solidFill>
                <a:srgbClr val="203864"/>
              </a:solidFill>
              <a:round/>
            </a:ln>
            <a:effectLst/>
          </c:spPr>
          <c:marker>
            <c:symbol val="none"/>
          </c:marker>
          <c:cat>
            <c:multiLvlStrRef>
              <c:f>'0410'!$A$2:$B$229</c:f>
              <c:multiLvlStrCache>
                <c:ptCount val="228"/>
                <c:lvl>
                  <c:pt idx="0">
                    <c:v>15:00</c:v>
                  </c:pt>
                  <c:pt idx="1">
                    <c:v>15:10</c:v>
                  </c:pt>
                  <c:pt idx="2">
                    <c:v>15:20</c:v>
                  </c:pt>
                  <c:pt idx="3">
                    <c:v>15:30</c:v>
                  </c:pt>
                  <c:pt idx="4">
                    <c:v>15:40</c:v>
                  </c:pt>
                  <c:pt idx="5">
                    <c:v>15:50</c:v>
                  </c:pt>
                  <c:pt idx="6">
                    <c:v>16:00</c:v>
                  </c:pt>
                  <c:pt idx="7">
                    <c:v>16:10</c:v>
                  </c:pt>
                  <c:pt idx="8">
                    <c:v>16:20</c:v>
                  </c:pt>
                  <c:pt idx="9">
                    <c:v>16:30</c:v>
                  </c:pt>
                  <c:pt idx="10">
                    <c:v>16:40</c:v>
                  </c:pt>
                  <c:pt idx="11">
                    <c:v>16:50</c:v>
                  </c:pt>
                  <c:pt idx="12">
                    <c:v>17:00</c:v>
                  </c:pt>
                  <c:pt idx="13">
                    <c:v>17:10</c:v>
                  </c:pt>
                  <c:pt idx="14">
                    <c:v>17:20</c:v>
                  </c:pt>
                  <c:pt idx="15">
                    <c:v>17:30</c:v>
                  </c:pt>
                  <c:pt idx="16">
                    <c:v>17:40</c:v>
                  </c:pt>
                  <c:pt idx="17">
                    <c:v>17:50</c:v>
                  </c:pt>
                  <c:pt idx="18">
                    <c:v>18:00</c:v>
                  </c:pt>
                  <c:pt idx="19">
                    <c:v>18:10</c:v>
                  </c:pt>
                  <c:pt idx="20">
                    <c:v>18:20</c:v>
                  </c:pt>
                  <c:pt idx="21">
                    <c:v>18:30</c:v>
                  </c:pt>
                  <c:pt idx="22">
                    <c:v>18:40</c:v>
                  </c:pt>
                  <c:pt idx="23">
                    <c:v>18:50</c:v>
                  </c:pt>
                  <c:pt idx="24">
                    <c:v>19:00</c:v>
                  </c:pt>
                  <c:pt idx="25">
                    <c:v>19:10</c:v>
                  </c:pt>
                  <c:pt idx="26">
                    <c:v>19:20</c:v>
                  </c:pt>
                  <c:pt idx="27">
                    <c:v>19:30</c:v>
                  </c:pt>
                  <c:pt idx="28">
                    <c:v>19:40</c:v>
                  </c:pt>
                  <c:pt idx="29">
                    <c:v>19:50</c:v>
                  </c:pt>
                  <c:pt idx="30">
                    <c:v>20:00</c:v>
                  </c:pt>
                  <c:pt idx="31">
                    <c:v>20:10</c:v>
                  </c:pt>
                  <c:pt idx="32">
                    <c:v>20:20</c:v>
                  </c:pt>
                  <c:pt idx="33">
                    <c:v>20:30</c:v>
                  </c:pt>
                  <c:pt idx="34">
                    <c:v>20:40</c:v>
                  </c:pt>
                  <c:pt idx="35">
                    <c:v>20:50</c:v>
                  </c:pt>
                  <c:pt idx="36">
                    <c:v>21:00</c:v>
                  </c:pt>
                  <c:pt idx="37">
                    <c:v>21:10</c:v>
                  </c:pt>
                  <c:pt idx="38">
                    <c:v>21:20</c:v>
                  </c:pt>
                  <c:pt idx="39">
                    <c:v>21:30</c:v>
                  </c:pt>
                  <c:pt idx="40">
                    <c:v>21:40</c:v>
                  </c:pt>
                  <c:pt idx="41">
                    <c:v>21:50</c:v>
                  </c:pt>
                  <c:pt idx="42">
                    <c:v>22:00</c:v>
                  </c:pt>
                  <c:pt idx="43">
                    <c:v>22:10</c:v>
                  </c:pt>
                  <c:pt idx="44">
                    <c:v>22:20</c:v>
                  </c:pt>
                  <c:pt idx="45">
                    <c:v>22:30</c:v>
                  </c:pt>
                  <c:pt idx="46">
                    <c:v>22:40</c:v>
                  </c:pt>
                  <c:pt idx="47">
                    <c:v>22:50</c:v>
                  </c:pt>
                  <c:pt idx="48">
                    <c:v>23:00</c:v>
                  </c:pt>
                  <c:pt idx="49">
                    <c:v>23:10</c:v>
                  </c:pt>
                  <c:pt idx="50">
                    <c:v>23:20</c:v>
                  </c:pt>
                  <c:pt idx="51">
                    <c:v>23:30</c:v>
                  </c:pt>
                  <c:pt idx="52">
                    <c:v>23:40</c:v>
                  </c:pt>
                  <c:pt idx="53">
                    <c:v>23:50</c:v>
                  </c:pt>
                  <c:pt idx="54">
                    <c:v>00:00</c:v>
                  </c:pt>
                  <c:pt idx="55">
                    <c:v>00:10</c:v>
                  </c:pt>
                  <c:pt idx="56">
                    <c:v>00:20</c:v>
                  </c:pt>
                  <c:pt idx="57">
                    <c:v>00:30</c:v>
                  </c:pt>
                  <c:pt idx="58">
                    <c:v>00:40</c:v>
                  </c:pt>
                  <c:pt idx="59">
                    <c:v>00:50</c:v>
                  </c:pt>
                  <c:pt idx="60">
                    <c:v>01:00</c:v>
                  </c:pt>
                  <c:pt idx="61">
                    <c:v>01:10</c:v>
                  </c:pt>
                  <c:pt idx="62">
                    <c:v>01:20</c:v>
                  </c:pt>
                  <c:pt idx="63">
                    <c:v>01:30</c:v>
                  </c:pt>
                  <c:pt idx="64">
                    <c:v>01:40</c:v>
                  </c:pt>
                  <c:pt idx="65">
                    <c:v>01:50</c:v>
                  </c:pt>
                  <c:pt idx="66">
                    <c:v>02:00</c:v>
                  </c:pt>
                  <c:pt idx="67">
                    <c:v>02:10</c:v>
                  </c:pt>
                  <c:pt idx="68">
                    <c:v>02:20</c:v>
                  </c:pt>
                  <c:pt idx="69">
                    <c:v>02:30</c:v>
                  </c:pt>
                  <c:pt idx="70">
                    <c:v>02:40</c:v>
                  </c:pt>
                  <c:pt idx="71">
                    <c:v>02:50</c:v>
                  </c:pt>
                  <c:pt idx="72">
                    <c:v>03:00</c:v>
                  </c:pt>
                  <c:pt idx="73">
                    <c:v>03:10</c:v>
                  </c:pt>
                  <c:pt idx="74">
                    <c:v>03:20</c:v>
                  </c:pt>
                  <c:pt idx="75">
                    <c:v>03:30</c:v>
                  </c:pt>
                  <c:pt idx="76">
                    <c:v>03:40</c:v>
                  </c:pt>
                  <c:pt idx="77">
                    <c:v>03:50</c:v>
                  </c:pt>
                  <c:pt idx="78">
                    <c:v>04:00</c:v>
                  </c:pt>
                  <c:pt idx="79">
                    <c:v>04:10</c:v>
                  </c:pt>
                  <c:pt idx="80">
                    <c:v>04:20</c:v>
                  </c:pt>
                  <c:pt idx="81">
                    <c:v>04:30</c:v>
                  </c:pt>
                  <c:pt idx="82">
                    <c:v>04:40</c:v>
                  </c:pt>
                  <c:pt idx="83">
                    <c:v>04:50</c:v>
                  </c:pt>
                  <c:pt idx="84">
                    <c:v>08:45</c:v>
                  </c:pt>
                  <c:pt idx="85">
                    <c:v>08:55</c:v>
                  </c:pt>
                  <c:pt idx="86">
                    <c:v>09:05</c:v>
                  </c:pt>
                  <c:pt idx="87">
                    <c:v>09:15</c:v>
                  </c:pt>
                  <c:pt idx="88">
                    <c:v>09:25</c:v>
                  </c:pt>
                  <c:pt idx="89">
                    <c:v>09:35</c:v>
                  </c:pt>
                  <c:pt idx="90">
                    <c:v>09:45</c:v>
                  </c:pt>
                  <c:pt idx="91">
                    <c:v>09:55</c:v>
                  </c:pt>
                  <c:pt idx="92">
                    <c:v>10:05</c:v>
                  </c:pt>
                  <c:pt idx="93">
                    <c:v>10:15</c:v>
                  </c:pt>
                  <c:pt idx="94">
                    <c:v>10:25</c:v>
                  </c:pt>
                  <c:pt idx="95">
                    <c:v>10:35</c:v>
                  </c:pt>
                  <c:pt idx="96">
                    <c:v>10:45</c:v>
                  </c:pt>
                  <c:pt idx="97">
                    <c:v>10:55</c:v>
                  </c:pt>
                  <c:pt idx="98">
                    <c:v>11:05</c:v>
                  </c:pt>
                  <c:pt idx="99">
                    <c:v>11:15</c:v>
                  </c:pt>
                  <c:pt idx="100">
                    <c:v>11:25</c:v>
                  </c:pt>
                  <c:pt idx="101">
                    <c:v>11:35</c:v>
                  </c:pt>
                  <c:pt idx="102">
                    <c:v>11:45</c:v>
                  </c:pt>
                  <c:pt idx="103">
                    <c:v>11:55</c:v>
                  </c:pt>
                  <c:pt idx="104">
                    <c:v>12:05</c:v>
                  </c:pt>
                  <c:pt idx="105">
                    <c:v>12:15</c:v>
                  </c:pt>
                  <c:pt idx="106">
                    <c:v>12:25</c:v>
                  </c:pt>
                  <c:pt idx="107">
                    <c:v>12:35</c:v>
                  </c:pt>
                  <c:pt idx="108">
                    <c:v>12:45</c:v>
                  </c:pt>
                  <c:pt idx="109">
                    <c:v>12:55</c:v>
                  </c:pt>
                  <c:pt idx="110">
                    <c:v>13:05</c:v>
                  </c:pt>
                  <c:pt idx="111">
                    <c:v>13:15</c:v>
                  </c:pt>
                  <c:pt idx="112">
                    <c:v>13:25</c:v>
                  </c:pt>
                  <c:pt idx="113">
                    <c:v>13:35</c:v>
                  </c:pt>
                  <c:pt idx="114">
                    <c:v>15:00</c:v>
                  </c:pt>
                  <c:pt idx="115">
                    <c:v>15:10</c:v>
                  </c:pt>
                  <c:pt idx="116">
                    <c:v>15:20</c:v>
                  </c:pt>
                  <c:pt idx="117">
                    <c:v>15:30</c:v>
                  </c:pt>
                  <c:pt idx="118">
                    <c:v>15:40</c:v>
                  </c:pt>
                  <c:pt idx="119">
                    <c:v>15:50</c:v>
                  </c:pt>
                  <c:pt idx="120">
                    <c:v>16:00</c:v>
                  </c:pt>
                  <c:pt idx="121">
                    <c:v>16:10</c:v>
                  </c:pt>
                  <c:pt idx="122">
                    <c:v>16:20</c:v>
                  </c:pt>
                  <c:pt idx="123">
                    <c:v>16:30</c:v>
                  </c:pt>
                  <c:pt idx="124">
                    <c:v>16:40</c:v>
                  </c:pt>
                  <c:pt idx="125">
                    <c:v>16:50</c:v>
                  </c:pt>
                  <c:pt idx="126">
                    <c:v>17:00</c:v>
                  </c:pt>
                  <c:pt idx="127">
                    <c:v>17:10</c:v>
                  </c:pt>
                  <c:pt idx="128">
                    <c:v>17:20</c:v>
                  </c:pt>
                  <c:pt idx="129">
                    <c:v>17:30</c:v>
                  </c:pt>
                  <c:pt idx="130">
                    <c:v>17:40</c:v>
                  </c:pt>
                  <c:pt idx="131">
                    <c:v>17:50</c:v>
                  </c:pt>
                  <c:pt idx="132">
                    <c:v>18:00</c:v>
                  </c:pt>
                  <c:pt idx="133">
                    <c:v>18:10</c:v>
                  </c:pt>
                  <c:pt idx="134">
                    <c:v>18:20</c:v>
                  </c:pt>
                  <c:pt idx="135">
                    <c:v>18:30</c:v>
                  </c:pt>
                  <c:pt idx="136">
                    <c:v>18:40</c:v>
                  </c:pt>
                  <c:pt idx="137">
                    <c:v>18:50</c:v>
                  </c:pt>
                  <c:pt idx="138">
                    <c:v>19:00</c:v>
                  </c:pt>
                  <c:pt idx="139">
                    <c:v>19:10</c:v>
                  </c:pt>
                  <c:pt idx="140">
                    <c:v>19:20</c:v>
                  </c:pt>
                  <c:pt idx="141">
                    <c:v>19:30</c:v>
                  </c:pt>
                  <c:pt idx="142">
                    <c:v>19:40</c:v>
                  </c:pt>
                  <c:pt idx="143">
                    <c:v>19:50</c:v>
                  </c:pt>
                  <c:pt idx="144">
                    <c:v>20:00</c:v>
                  </c:pt>
                  <c:pt idx="145">
                    <c:v>20:10</c:v>
                  </c:pt>
                  <c:pt idx="146">
                    <c:v>20:20</c:v>
                  </c:pt>
                  <c:pt idx="147">
                    <c:v>20:30</c:v>
                  </c:pt>
                  <c:pt idx="148">
                    <c:v>20:40</c:v>
                  </c:pt>
                  <c:pt idx="149">
                    <c:v>20:50</c:v>
                  </c:pt>
                  <c:pt idx="150">
                    <c:v>21:00</c:v>
                  </c:pt>
                  <c:pt idx="151">
                    <c:v>21:10</c:v>
                  </c:pt>
                  <c:pt idx="152">
                    <c:v>21:20</c:v>
                  </c:pt>
                  <c:pt idx="153">
                    <c:v>21:30</c:v>
                  </c:pt>
                  <c:pt idx="154">
                    <c:v>21:40</c:v>
                  </c:pt>
                  <c:pt idx="155">
                    <c:v>21:50</c:v>
                  </c:pt>
                  <c:pt idx="156">
                    <c:v>22:00</c:v>
                  </c:pt>
                  <c:pt idx="157">
                    <c:v>22:10</c:v>
                  </c:pt>
                  <c:pt idx="158">
                    <c:v>22:20</c:v>
                  </c:pt>
                  <c:pt idx="159">
                    <c:v>22:30</c:v>
                  </c:pt>
                  <c:pt idx="160">
                    <c:v>22:40</c:v>
                  </c:pt>
                  <c:pt idx="161">
                    <c:v>22:50</c:v>
                  </c:pt>
                  <c:pt idx="162">
                    <c:v>23:00</c:v>
                  </c:pt>
                  <c:pt idx="163">
                    <c:v>23:10</c:v>
                  </c:pt>
                  <c:pt idx="164">
                    <c:v>23:20</c:v>
                  </c:pt>
                  <c:pt idx="165">
                    <c:v>23:30</c:v>
                  </c:pt>
                  <c:pt idx="166">
                    <c:v>23:40</c:v>
                  </c:pt>
                  <c:pt idx="167">
                    <c:v>23:50</c:v>
                  </c:pt>
                  <c:pt idx="168">
                    <c:v>00:00</c:v>
                  </c:pt>
                  <c:pt idx="169">
                    <c:v>00:10</c:v>
                  </c:pt>
                  <c:pt idx="170">
                    <c:v>00:20</c:v>
                  </c:pt>
                  <c:pt idx="171">
                    <c:v>00:30</c:v>
                  </c:pt>
                  <c:pt idx="172">
                    <c:v>00:40</c:v>
                  </c:pt>
                  <c:pt idx="173">
                    <c:v>00:50</c:v>
                  </c:pt>
                  <c:pt idx="174">
                    <c:v>01:00</c:v>
                  </c:pt>
                  <c:pt idx="175">
                    <c:v>01:10</c:v>
                  </c:pt>
                  <c:pt idx="176">
                    <c:v>01:20</c:v>
                  </c:pt>
                  <c:pt idx="177">
                    <c:v>01:30</c:v>
                  </c:pt>
                  <c:pt idx="178">
                    <c:v>01:40</c:v>
                  </c:pt>
                  <c:pt idx="179">
                    <c:v>01:50</c:v>
                  </c:pt>
                  <c:pt idx="180">
                    <c:v>02:00</c:v>
                  </c:pt>
                  <c:pt idx="181">
                    <c:v>02:10</c:v>
                  </c:pt>
                  <c:pt idx="182">
                    <c:v>02:20</c:v>
                  </c:pt>
                  <c:pt idx="183">
                    <c:v>02:30</c:v>
                  </c:pt>
                  <c:pt idx="184">
                    <c:v>02:40</c:v>
                  </c:pt>
                  <c:pt idx="185">
                    <c:v>02:50</c:v>
                  </c:pt>
                  <c:pt idx="186">
                    <c:v>03:00</c:v>
                  </c:pt>
                  <c:pt idx="187">
                    <c:v>03:10</c:v>
                  </c:pt>
                  <c:pt idx="188">
                    <c:v>03:20</c:v>
                  </c:pt>
                  <c:pt idx="189">
                    <c:v>03:30</c:v>
                  </c:pt>
                  <c:pt idx="190">
                    <c:v>03:40</c:v>
                  </c:pt>
                  <c:pt idx="191">
                    <c:v>03:50</c:v>
                  </c:pt>
                  <c:pt idx="192">
                    <c:v>04:00</c:v>
                  </c:pt>
                  <c:pt idx="193">
                    <c:v>04:10</c:v>
                  </c:pt>
                  <c:pt idx="194">
                    <c:v>04:20</c:v>
                  </c:pt>
                  <c:pt idx="195">
                    <c:v>04:30</c:v>
                  </c:pt>
                  <c:pt idx="196">
                    <c:v>04:40</c:v>
                  </c:pt>
                  <c:pt idx="197">
                    <c:v>04:50</c:v>
                  </c:pt>
                  <c:pt idx="198">
                    <c:v>08:45</c:v>
                  </c:pt>
                  <c:pt idx="199">
                    <c:v>08:55</c:v>
                  </c:pt>
                  <c:pt idx="200">
                    <c:v>09:05</c:v>
                  </c:pt>
                  <c:pt idx="201">
                    <c:v>09:15</c:v>
                  </c:pt>
                  <c:pt idx="202">
                    <c:v>09:25</c:v>
                  </c:pt>
                  <c:pt idx="203">
                    <c:v>09:35</c:v>
                  </c:pt>
                  <c:pt idx="204">
                    <c:v>09:45</c:v>
                  </c:pt>
                  <c:pt idx="205">
                    <c:v>09:55</c:v>
                  </c:pt>
                  <c:pt idx="206">
                    <c:v>10:05</c:v>
                  </c:pt>
                  <c:pt idx="207">
                    <c:v>10:15</c:v>
                  </c:pt>
                  <c:pt idx="208">
                    <c:v>10:25</c:v>
                  </c:pt>
                  <c:pt idx="209">
                    <c:v>10:35</c:v>
                  </c:pt>
                  <c:pt idx="210">
                    <c:v>10:45</c:v>
                  </c:pt>
                  <c:pt idx="211">
                    <c:v>10:55</c:v>
                  </c:pt>
                  <c:pt idx="212">
                    <c:v>11:05</c:v>
                  </c:pt>
                  <c:pt idx="213">
                    <c:v>11:15</c:v>
                  </c:pt>
                  <c:pt idx="214">
                    <c:v>11:25</c:v>
                  </c:pt>
                  <c:pt idx="215">
                    <c:v>11:35</c:v>
                  </c:pt>
                  <c:pt idx="216">
                    <c:v>11:45</c:v>
                  </c:pt>
                  <c:pt idx="217">
                    <c:v>11:55</c:v>
                  </c:pt>
                  <c:pt idx="218">
                    <c:v>12:05</c:v>
                  </c:pt>
                  <c:pt idx="219">
                    <c:v>12:15</c:v>
                  </c:pt>
                  <c:pt idx="220">
                    <c:v>12:25</c:v>
                  </c:pt>
                  <c:pt idx="221">
                    <c:v>12:35</c:v>
                  </c:pt>
                  <c:pt idx="222">
                    <c:v>12:45</c:v>
                  </c:pt>
                  <c:pt idx="223">
                    <c:v>12:55</c:v>
                  </c:pt>
                  <c:pt idx="224">
                    <c:v>13:05</c:v>
                  </c:pt>
                  <c:pt idx="225">
                    <c:v>13:15</c:v>
                  </c:pt>
                  <c:pt idx="226">
                    <c:v>13:25</c:v>
                  </c:pt>
                  <c:pt idx="227">
                    <c:v>13:35</c:v>
                  </c:pt>
                </c:lvl>
                <c:lvl>
                  <c:pt idx="0">
                    <c:v>2025/4/9</c:v>
                  </c:pt>
                  <c:pt idx="54">
                    <c:v>2025/4/10</c:v>
                  </c:pt>
                  <c:pt idx="168">
                    <c:v>2025/4/11</c:v>
                  </c:pt>
                </c:lvl>
              </c:multiLvlStrCache>
            </c:multiLvlStrRef>
          </c:cat>
          <c:val>
            <c:numRef>
              <c:f>'0410'!$C$2:$C$229</c:f>
              <c:numCache>
                <c:formatCode>_-* #,##0_-;\-* #,##0_-;_-* "-"??_-;_-@_-</c:formatCode>
                <c:ptCount val="228"/>
                <c:pt idx="0">
                  <c:v>17495</c:v>
                </c:pt>
                <c:pt idx="1">
                  <c:v>17533</c:v>
                </c:pt>
                <c:pt idx="2">
                  <c:v>17558</c:v>
                </c:pt>
                <c:pt idx="3">
                  <c:v>17622</c:v>
                </c:pt>
                <c:pt idx="4">
                  <c:v>17622</c:v>
                </c:pt>
                <c:pt idx="5">
                  <c:v>17629</c:v>
                </c:pt>
                <c:pt idx="6">
                  <c:v>17566</c:v>
                </c:pt>
                <c:pt idx="7">
                  <c:v>17577</c:v>
                </c:pt>
                <c:pt idx="8">
                  <c:v>17507</c:v>
                </c:pt>
                <c:pt idx="9">
                  <c:v>17461</c:v>
                </c:pt>
                <c:pt idx="10">
                  <c:v>17535</c:v>
                </c:pt>
                <c:pt idx="11">
                  <c:v>17586</c:v>
                </c:pt>
                <c:pt idx="12">
                  <c:v>17596</c:v>
                </c:pt>
                <c:pt idx="13">
                  <c:v>17617</c:v>
                </c:pt>
                <c:pt idx="14">
                  <c:v>17582</c:v>
                </c:pt>
                <c:pt idx="15">
                  <c:v>17543</c:v>
                </c:pt>
                <c:pt idx="16">
                  <c:v>17525</c:v>
                </c:pt>
                <c:pt idx="17">
                  <c:v>17544</c:v>
                </c:pt>
                <c:pt idx="18">
                  <c:v>17555</c:v>
                </c:pt>
                <c:pt idx="19">
                  <c:v>17472</c:v>
                </c:pt>
                <c:pt idx="20">
                  <c:v>17490</c:v>
                </c:pt>
                <c:pt idx="21">
                  <c:v>17496</c:v>
                </c:pt>
                <c:pt idx="22">
                  <c:v>17526</c:v>
                </c:pt>
                <c:pt idx="23">
                  <c:v>17501</c:v>
                </c:pt>
                <c:pt idx="24">
                  <c:v>17221</c:v>
                </c:pt>
                <c:pt idx="25">
                  <c:v>17283</c:v>
                </c:pt>
                <c:pt idx="26">
                  <c:v>17295</c:v>
                </c:pt>
                <c:pt idx="27">
                  <c:v>17116</c:v>
                </c:pt>
                <c:pt idx="28">
                  <c:v>17177</c:v>
                </c:pt>
                <c:pt idx="29">
                  <c:v>17130</c:v>
                </c:pt>
                <c:pt idx="30">
                  <c:v>17178</c:v>
                </c:pt>
                <c:pt idx="31">
                  <c:v>17195</c:v>
                </c:pt>
                <c:pt idx="32">
                  <c:v>17164</c:v>
                </c:pt>
                <c:pt idx="33">
                  <c:v>17151</c:v>
                </c:pt>
                <c:pt idx="34">
                  <c:v>17301</c:v>
                </c:pt>
                <c:pt idx="35">
                  <c:v>17301</c:v>
                </c:pt>
                <c:pt idx="36">
                  <c:v>17364</c:v>
                </c:pt>
                <c:pt idx="37">
                  <c:v>17396</c:v>
                </c:pt>
                <c:pt idx="38">
                  <c:v>17337</c:v>
                </c:pt>
                <c:pt idx="39">
                  <c:v>17475</c:v>
                </c:pt>
                <c:pt idx="40">
                  <c:v>17489</c:v>
                </c:pt>
                <c:pt idx="41">
                  <c:v>17488</c:v>
                </c:pt>
                <c:pt idx="42">
                  <c:v>17458</c:v>
                </c:pt>
                <c:pt idx="43">
                  <c:v>17448</c:v>
                </c:pt>
                <c:pt idx="44">
                  <c:v>17458</c:v>
                </c:pt>
                <c:pt idx="45">
                  <c:v>17464</c:v>
                </c:pt>
                <c:pt idx="46">
                  <c:v>17394</c:v>
                </c:pt>
                <c:pt idx="47">
                  <c:v>17222</c:v>
                </c:pt>
                <c:pt idx="48">
                  <c:v>17364</c:v>
                </c:pt>
                <c:pt idx="49">
                  <c:v>17407</c:v>
                </c:pt>
                <c:pt idx="50">
                  <c:v>17356</c:v>
                </c:pt>
                <c:pt idx="51">
                  <c:v>17317</c:v>
                </c:pt>
                <c:pt idx="52">
                  <c:v>17375</c:v>
                </c:pt>
                <c:pt idx="53">
                  <c:v>17366</c:v>
                </c:pt>
                <c:pt idx="54">
                  <c:v>17400</c:v>
                </c:pt>
                <c:pt idx="55">
                  <c:v>17490</c:v>
                </c:pt>
                <c:pt idx="56">
                  <c:v>17456</c:v>
                </c:pt>
                <c:pt idx="57">
                  <c:v>17484</c:v>
                </c:pt>
                <c:pt idx="58">
                  <c:v>17490</c:v>
                </c:pt>
                <c:pt idx="59">
                  <c:v>17506</c:v>
                </c:pt>
                <c:pt idx="60">
                  <c:v>17525</c:v>
                </c:pt>
                <c:pt idx="61">
                  <c:v>17705</c:v>
                </c:pt>
                <c:pt idx="62">
                  <c:v>18478</c:v>
                </c:pt>
                <c:pt idx="63">
                  <c:v>18587</c:v>
                </c:pt>
                <c:pt idx="64">
                  <c:v>18673</c:v>
                </c:pt>
                <c:pt idx="65">
                  <c:v>18762</c:v>
                </c:pt>
                <c:pt idx="66">
                  <c:v>18900</c:v>
                </c:pt>
                <c:pt idx="67">
                  <c:v>18902</c:v>
                </c:pt>
                <c:pt idx="68">
                  <c:v>18902</c:v>
                </c:pt>
                <c:pt idx="69">
                  <c:v>18902</c:v>
                </c:pt>
                <c:pt idx="70">
                  <c:v>18902</c:v>
                </c:pt>
                <c:pt idx="71">
                  <c:v>18902</c:v>
                </c:pt>
                <c:pt idx="72">
                  <c:v>18902</c:v>
                </c:pt>
                <c:pt idx="73">
                  <c:v>18902</c:v>
                </c:pt>
                <c:pt idx="74">
                  <c:v>18902</c:v>
                </c:pt>
                <c:pt idx="75">
                  <c:v>18902</c:v>
                </c:pt>
                <c:pt idx="76">
                  <c:v>18902</c:v>
                </c:pt>
                <c:pt idx="77">
                  <c:v>18902</c:v>
                </c:pt>
                <c:pt idx="78">
                  <c:v>18902</c:v>
                </c:pt>
                <c:pt idx="79">
                  <c:v>18902</c:v>
                </c:pt>
                <c:pt idx="80">
                  <c:v>18902</c:v>
                </c:pt>
                <c:pt idx="81">
                  <c:v>18902</c:v>
                </c:pt>
                <c:pt idx="82">
                  <c:v>18902</c:v>
                </c:pt>
                <c:pt idx="83">
                  <c:v>18902</c:v>
                </c:pt>
                <c:pt idx="84">
                  <c:v>18902</c:v>
                </c:pt>
                <c:pt idx="85">
                  <c:v>18902</c:v>
                </c:pt>
                <c:pt idx="86">
                  <c:v>18902</c:v>
                </c:pt>
                <c:pt idx="87">
                  <c:v>18902</c:v>
                </c:pt>
                <c:pt idx="88">
                  <c:v>18902</c:v>
                </c:pt>
                <c:pt idx="89">
                  <c:v>18902</c:v>
                </c:pt>
                <c:pt idx="90">
                  <c:v>18902</c:v>
                </c:pt>
                <c:pt idx="91">
                  <c:v>18902</c:v>
                </c:pt>
                <c:pt idx="92">
                  <c:v>18902</c:v>
                </c:pt>
                <c:pt idx="93">
                  <c:v>18902</c:v>
                </c:pt>
                <c:pt idx="94">
                  <c:v>18902</c:v>
                </c:pt>
                <c:pt idx="95">
                  <c:v>18902</c:v>
                </c:pt>
                <c:pt idx="96">
                  <c:v>18902</c:v>
                </c:pt>
                <c:pt idx="97">
                  <c:v>18902</c:v>
                </c:pt>
                <c:pt idx="98">
                  <c:v>18902</c:v>
                </c:pt>
                <c:pt idx="99">
                  <c:v>18902</c:v>
                </c:pt>
                <c:pt idx="100">
                  <c:v>18902</c:v>
                </c:pt>
                <c:pt idx="101">
                  <c:v>18902</c:v>
                </c:pt>
                <c:pt idx="102">
                  <c:v>18902</c:v>
                </c:pt>
                <c:pt idx="103">
                  <c:v>18902</c:v>
                </c:pt>
                <c:pt idx="104">
                  <c:v>18902</c:v>
                </c:pt>
                <c:pt idx="105">
                  <c:v>18902</c:v>
                </c:pt>
                <c:pt idx="106">
                  <c:v>18902</c:v>
                </c:pt>
                <c:pt idx="107">
                  <c:v>18902</c:v>
                </c:pt>
                <c:pt idx="108">
                  <c:v>18902</c:v>
                </c:pt>
                <c:pt idx="109">
                  <c:v>18902</c:v>
                </c:pt>
                <c:pt idx="110">
                  <c:v>18902</c:v>
                </c:pt>
                <c:pt idx="111">
                  <c:v>18902</c:v>
                </c:pt>
                <c:pt idx="112">
                  <c:v>18902</c:v>
                </c:pt>
                <c:pt idx="113">
                  <c:v>18902</c:v>
                </c:pt>
                <c:pt idx="114">
                  <c:v>19516</c:v>
                </c:pt>
                <c:pt idx="115">
                  <c:v>19523</c:v>
                </c:pt>
                <c:pt idx="116">
                  <c:v>19425</c:v>
                </c:pt>
                <c:pt idx="117">
                  <c:v>19343</c:v>
                </c:pt>
                <c:pt idx="118">
                  <c:v>19423</c:v>
                </c:pt>
                <c:pt idx="119">
                  <c:v>19407</c:v>
                </c:pt>
                <c:pt idx="120">
                  <c:v>19397</c:v>
                </c:pt>
                <c:pt idx="121">
                  <c:v>19381</c:v>
                </c:pt>
                <c:pt idx="122">
                  <c:v>19333</c:v>
                </c:pt>
                <c:pt idx="123">
                  <c:v>19275</c:v>
                </c:pt>
                <c:pt idx="124">
                  <c:v>19316</c:v>
                </c:pt>
                <c:pt idx="125">
                  <c:v>19273</c:v>
                </c:pt>
                <c:pt idx="126">
                  <c:v>19293</c:v>
                </c:pt>
                <c:pt idx="127">
                  <c:v>19320</c:v>
                </c:pt>
                <c:pt idx="128">
                  <c:v>19274</c:v>
                </c:pt>
                <c:pt idx="129">
                  <c:v>19311</c:v>
                </c:pt>
                <c:pt idx="130">
                  <c:v>19268</c:v>
                </c:pt>
                <c:pt idx="131">
                  <c:v>19273</c:v>
                </c:pt>
                <c:pt idx="132">
                  <c:v>19330</c:v>
                </c:pt>
                <c:pt idx="133">
                  <c:v>19407</c:v>
                </c:pt>
                <c:pt idx="134">
                  <c:v>19356</c:v>
                </c:pt>
                <c:pt idx="135">
                  <c:v>19415</c:v>
                </c:pt>
                <c:pt idx="136">
                  <c:v>19364</c:v>
                </c:pt>
                <c:pt idx="137">
                  <c:v>19333</c:v>
                </c:pt>
                <c:pt idx="138">
                  <c:v>19347</c:v>
                </c:pt>
                <c:pt idx="139">
                  <c:v>19322</c:v>
                </c:pt>
                <c:pt idx="140">
                  <c:v>19358</c:v>
                </c:pt>
                <c:pt idx="141">
                  <c:v>19376</c:v>
                </c:pt>
                <c:pt idx="142">
                  <c:v>19392</c:v>
                </c:pt>
                <c:pt idx="143">
                  <c:v>19379</c:v>
                </c:pt>
                <c:pt idx="144">
                  <c:v>19325</c:v>
                </c:pt>
                <c:pt idx="145">
                  <c:v>19346</c:v>
                </c:pt>
                <c:pt idx="146">
                  <c:v>19317</c:v>
                </c:pt>
                <c:pt idx="147">
                  <c:v>19357</c:v>
                </c:pt>
                <c:pt idx="148">
                  <c:v>19255</c:v>
                </c:pt>
                <c:pt idx="149">
                  <c:v>19336</c:v>
                </c:pt>
                <c:pt idx="150">
                  <c:v>19350</c:v>
                </c:pt>
                <c:pt idx="151">
                  <c:v>19403</c:v>
                </c:pt>
                <c:pt idx="152">
                  <c:v>19301</c:v>
                </c:pt>
                <c:pt idx="153">
                  <c:v>19231</c:v>
                </c:pt>
                <c:pt idx="154">
                  <c:v>19228</c:v>
                </c:pt>
                <c:pt idx="155">
                  <c:v>19062</c:v>
                </c:pt>
                <c:pt idx="156">
                  <c:v>19009</c:v>
                </c:pt>
                <c:pt idx="157">
                  <c:v>19003</c:v>
                </c:pt>
                <c:pt idx="158">
                  <c:v>19062</c:v>
                </c:pt>
                <c:pt idx="159">
                  <c:v>19127</c:v>
                </c:pt>
                <c:pt idx="160">
                  <c:v>19019</c:v>
                </c:pt>
                <c:pt idx="161">
                  <c:v>18991</c:v>
                </c:pt>
                <c:pt idx="162">
                  <c:v>19076</c:v>
                </c:pt>
                <c:pt idx="163">
                  <c:v>18967</c:v>
                </c:pt>
                <c:pt idx="164">
                  <c:v>18902</c:v>
                </c:pt>
                <c:pt idx="165">
                  <c:v>18858</c:v>
                </c:pt>
                <c:pt idx="166">
                  <c:v>18805</c:v>
                </c:pt>
                <c:pt idx="167">
                  <c:v>18695</c:v>
                </c:pt>
                <c:pt idx="168">
                  <c:v>18660</c:v>
                </c:pt>
                <c:pt idx="169">
                  <c:v>18545</c:v>
                </c:pt>
                <c:pt idx="170">
                  <c:v>18449</c:v>
                </c:pt>
                <c:pt idx="171">
                  <c:v>18641</c:v>
                </c:pt>
                <c:pt idx="172">
                  <c:v>18740</c:v>
                </c:pt>
                <c:pt idx="173">
                  <c:v>18753</c:v>
                </c:pt>
                <c:pt idx="174">
                  <c:v>18650</c:v>
                </c:pt>
                <c:pt idx="175">
                  <c:v>18603</c:v>
                </c:pt>
                <c:pt idx="176">
                  <c:v>18737</c:v>
                </c:pt>
                <c:pt idx="177">
                  <c:v>18725</c:v>
                </c:pt>
                <c:pt idx="178">
                  <c:v>18781</c:v>
                </c:pt>
                <c:pt idx="179">
                  <c:v>18841</c:v>
                </c:pt>
                <c:pt idx="180">
                  <c:v>18786</c:v>
                </c:pt>
                <c:pt idx="181">
                  <c:v>18782</c:v>
                </c:pt>
                <c:pt idx="182">
                  <c:v>18947</c:v>
                </c:pt>
                <c:pt idx="183">
                  <c:v>18952</c:v>
                </c:pt>
                <c:pt idx="184">
                  <c:v>18934</c:v>
                </c:pt>
                <c:pt idx="185">
                  <c:v>18909</c:v>
                </c:pt>
                <c:pt idx="186">
                  <c:v>18836</c:v>
                </c:pt>
                <c:pt idx="187">
                  <c:v>18879</c:v>
                </c:pt>
                <c:pt idx="188">
                  <c:v>18733</c:v>
                </c:pt>
                <c:pt idx="189">
                  <c:v>18787</c:v>
                </c:pt>
                <c:pt idx="190">
                  <c:v>18674</c:v>
                </c:pt>
                <c:pt idx="191">
                  <c:v>18864</c:v>
                </c:pt>
                <c:pt idx="192">
                  <c:v>18849</c:v>
                </c:pt>
                <c:pt idx="193">
                  <c:v>18794</c:v>
                </c:pt>
                <c:pt idx="194">
                  <c:v>18822</c:v>
                </c:pt>
                <c:pt idx="195">
                  <c:v>18812</c:v>
                </c:pt>
                <c:pt idx="196">
                  <c:v>18824</c:v>
                </c:pt>
                <c:pt idx="197">
                  <c:v>18838</c:v>
                </c:pt>
                <c:pt idx="198">
                  <c:v>18635</c:v>
                </c:pt>
                <c:pt idx="199">
                  <c:v>18525</c:v>
                </c:pt>
                <c:pt idx="200">
                  <c:v>18701</c:v>
                </c:pt>
                <c:pt idx="201">
                  <c:v>18861</c:v>
                </c:pt>
                <c:pt idx="202">
                  <c:v>18834</c:v>
                </c:pt>
                <c:pt idx="203">
                  <c:v>19051</c:v>
                </c:pt>
                <c:pt idx="204">
                  <c:v>19033</c:v>
                </c:pt>
                <c:pt idx="205">
                  <c:v>19000</c:v>
                </c:pt>
                <c:pt idx="206">
                  <c:v>19070</c:v>
                </c:pt>
                <c:pt idx="207">
                  <c:v>19210</c:v>
                </c:pt>
                <c:pt idx="208">
                  <c:v>19252</c:v>
                </c:pt>
                <c:pt idx="209">
                  <c:v>19242</c:v>
                </c:pt>
                <c:pt idx="210">
                  <c:v>19216</c:v>
                </c:pt>
                <c:pt idx="211">
                  <c:v>19173</c:v>
                </c:pt>
                <c:pt idx="212">
                  <c:v>19273</c:v>
                </c:pt>
                <c:pt idx="213">
                  <c:v>19296</c:v>
                </c:pt>
                <c:pt idx="214">
                  <c:v>19260</c:v>
                </c:pt>
                <c:pt idx="215">
                  <c:v>19260</c:v>
                </c:pt>
                <c:pt idx="216">
                  <c:v>19292</c:v>
                </c:pt>
                <c:pt idx="217">
                  <c:v>19250</c:v>
                </c:pt>
                <c:pt idx="218">
                  <c:v>19260</c:v>
                </c:pt>
                <c:pt idx="219">
                  <c:v>19270</c:v>
                </c:pt>
                <c:pt idx="220">
                  <c:v>19316</c:v>
                </c:pt>
                <c:pt idx="221">
                  <c:v>19351</c:v>
                </c:pt>
                <c:pt idx="222">
                  <c:v>19293</c:v>
                </c:pt>
                <c:pt idx="223">
                  <c:v>19372</c:v>
                </c:pt>
                <c:pt idx="224">
                  <c:v>19434</c:v>
                </c:pt>
                <c:pt idx="225">
                  <c:v>19490</c:v>
                </c:pt>
                <c:pt idx="226">
                  <c:v>19520</c:v>
                </c:pt>
                <c:pt idx="227">
                  <c:v>19524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6D-4DD6-A597-45141AA66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851856"/>
        <c:axId val="342858928"/>
      </c:lineChart>
      <c:catAx>
        <c:axId val="342851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2858928"/>
        <c:crosses val="autoZero"/>
        <c:auto val="1"/>
        <c:lblAlgn val="ctr"/>
        <c:lblOffset val="100"/>
        <c:noMultiLvlLbl val="0"/>
      </c:catAx>
      <c:valAx>
        <c:axId val="342858928"/>
        <c:scaling>
          <c:orientation val="minMax"/>
          <c:min val="1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pPr>
            <a:endParaRPr lang="zh-TW"/>
          </a:p>
        </c:txPr>
        <c:crossAx val="34285185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0.02051</cdr:x>
      <cdr:y>0.03128</cdr:y>
    </cdr:from>
    <cdr:to>
      <cdr:x>0.12333</cdr:x>
      <cdr:y>0.21943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82404" y="1520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0.02253</cdr:x>
      <cdr:y>0.14292</cdr:y>
    </cdr:from>
    <cdr:to>
      <cdr:x>0.10538</cdr:x>
      <cdr:y>0.24611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27241" y="404851"/>
          <a:ext cx="467854" cy="292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1200" dirty="0">
              <a:latin typeface="Gadugi" panose="020B0502040204020203" pitchFamily="34" charset="0"/>
              <a:ea typeface="Gadugi" panose="020B0502040204020203" pitchFamily="34" charset="0"/>
            </a:rPr>
            <a:t>Price</a:t>
          </a:r>
          <a:endParaRPr lang="zh-TW" altLang="en-US" sz="1200" dirty="0">
            <a:latin typeface="Gadugi" panose="020B0502040204020203" pitchFamily="34" charset="0"/>
            <a:ea typeface="微軟正黑體" panose="020B0604030504040204" pitchFamily="34" charset="-12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0.01247</cdr:y>
    </cdr:from>
    <cdr:to>
      <cdr:x>0.17683</cdr:x>
      <cdr:y>0.11521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-6008915" y="29696"/>
          <a:ext cx="971772" cy="244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1200" dirty="0">
              <a:latin typeface="Gadugi" panose="020B0502040204020203" pitchFamily="34" charset="0"/>
              <a:ea typeface="Gadugi" panose="020B0502040204020203" pitchFamily="34" charset="0"/>
            </a:rPr>
            <a:t>Volume</a:t>
          </a:r>
          <a:endParaRPr lang="zh-TW" altLang="en-US" sz="1200" dirty="0">
            <a:latin typeface="Gadugi" panose="020B0502040204020203" pitchFamily="34" charset="0"/>
            <a:ea typeface="微軟正黑體" panose="020B0604030504040204" pitchFamily="34" charset="-12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0.12462</cdr:y>
    </cdr:from>
    <cdr:to>
      <cdr:x>0.08283</cdr:x>
      <cdr:y>0.2194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-6988435" y="321783"/>
          <a:ext cx="404884" cy="244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1200" dirty="0">
              <a:latin typeface="Gadugi" panose="020B0502040204020203" pitchFamily="34" charset="0"/>
              <a:ea typeface="Gadugi" panose="020B0502040204020203" pitchFamily="34" charset="0"/>
            </a:rPr>
            <a:t>Price</a:t>
          </a:r>
          <a:endParaRPr lang="zh-TW" altLang="en-US" sz="1200" dirty="0">
            <a:latin typeface="Gadugi" panose="020B0502040204020203" pitchFamily="34" charset="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0.0931</cdr:x>
      <cdr:y>0.01194</cdr:y>
    </cdr:from>
    <cdr:to>
      <cdr:x>0.96223</cdr:x>
      <cdr:y>0.25565</cdr:y>
    </cdr:to>
    <cdr:sp macro="" textlink="">
      <cdr:nvSpPr>
        <cdr:cNvPr id="4" name="文字方塊 3">
          <a:extLst xmlns:a="http://schemas.openxmlformats.org/drawingml/2006/main">
            <a:ext uri="{FF2B5EF4-FFF2-40B4-BE49-F238E27FC236}">
              <a16:creationId xmlns:a16="http://schemas.microsoft.com/office/drawing/2014/main" id="{2C027C08-91D8-0F0E-BF2C-83A0F237F432}"/>
            </a:ext>
          </a:extLst>
        </cdr:cNvPr>
        <cdr:cNvSpPr txBox="1"/>
      </cdr:nvSpPr>
      <cdr:spPr>
        <a:xfrm xmlns:a="http://schemas.openxmlformats.org/drawingml/2006/main">
          <a:off x="455090" y="30835"/>
          <a:ext cx="4248413" cy="629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altLang="zh-TW" sz="1600" b="1" dirty="0">
              <a:solidFill>
                <a:srgbClr val="203864"/>
              </a:solidFill>
              <a:latin typeface="Gadugi" panose="020B0502040204020203" pitchFamily="34" charset="0"/>
              <a:ea typeface="Gadugi" panose="020B0502040204020203" pitchFamily="34" charset="0"/>
            </a:rPr>
            <a:t>Nearest-month TAIEX Futures Market in Night Session during April 9-11th</a:t>
          </a:r>
          <a:endParaRPr lang="zh-TW" altLang="zh-TW" sz="1600" b="1" dirty="0">
            <a:solidFill>
              <a:srgbClr val="203864"/>
            </a:solidFill>
            <a:latin typeface="Gadugi" panose="020B0502040204020203" pitchFamily="34" charset="0"/>
          </a:endParaRPr>
        </a:p>
        <a:p xmlns:a="http://schemas.openxmlformats.org/drawingml/2006/main">
          <a:endParaRPr lang="zh-TW" altLang="en-US" sz="16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0.08239</cdr:y>
    </cdr:from>
    <cdr:to>
      <cdr:x>0.14951</cdr:x>
      <cdr:y>0.18679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-6312026" y="226011"/>
          <a:ext cx="825191" cy="286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1200" dirty="0">
              <a:latin typeface="Gadugi" panose="020B0502040204020203" pitchFamily="34" charset="0"/>
              <a:ea typeface="Gadugi" panose="020B0502040204020203" pitchFamily="34" charset="0"/>
            </a:rPr>
            <a:t>Volume</a:t>
          </a:r>
          <a:endParaRPr lang="zh-TW" altLang="en-US" sz="1200" dirty="0">
            <a:latin typeface="Gadugi" panose="020B0502040204020203" pitchFamily="34" charset="0"/>
            <a:ea typeface="微軟正黑體" panose="020B0604030504040204" pitchFamily="34" charset="-12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5" y="4686477"/>
            <a:ext cx="5388600" cy="44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91410" rIns="91410" bIns="9141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05740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46375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84714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80527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92161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86291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59730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003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05502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003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24117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78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8767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7769" indent="-285766" defTabSz="875538"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9108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97788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85845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87957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3575" y="4686477"/>
            <a:ext cx="5388600" cy="4802080"/>
          </a:xfrm>
        </p:spPr>
        <p:txBody>
          <a:bodyPr/>
          <a:lstStyle/>
          <a:p>
            <a:pPr marL="15875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182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22816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4797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5.png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5.png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4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69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FE6675C-4DF0-4134-9A7C-8940C46CAB33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426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05F34A0-1216-42B9-9B8E-B2E7AC8707F1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9611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68A3B8-FC70-4764-A3E3-4370534B7BA2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328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90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38B4B3F-31FB-49AB-8CF6-AD948DFE189A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0174" y="648733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Gadugi" panose="020B0502040204020203" pitchFamily="34" charset="0"/>
              </a:defRPr>
            </a:lvl1pPr>
          </a:lstStyle>
          <a:p>
            <a:fld id="{B20B1265-709E-4441-B224-E8AE9D83E2E2}" type="slidenum">
              <a:rPr lang="hu-HU" smtClean="0">
                <a:ea typeface="Gadugi" panose="020B0502040204020203" pitchFamily="34" charset="0"/>
              </a:rPr>
              <a:pPr/>
              <a:t>‹#›</a:t>
            </a:fld>
            <a:endParaRPr lang="hu-HU"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74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2A4BF7-D598-4E8E-9C1D-30FDA944CCE4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416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18B0B8B-72DF-4B85-81EA-2B127A15D308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7210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C7F1413-0799-4D30-97E9-6548E5875BEB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0092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D6C0ABD-20AA-48EB-8BEB-BFE9B9724D35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6557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55B452E-7886-43B7-8BEE-FE7D16289982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92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32AA4C-CA45-4932-A453-E42B9F47F691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168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21CA8C2-ADCD-4AC6-8692-3921632C2036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4874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BF02DF6-F917-4D43-A800-DF638BAF2BE0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90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02AAB5-BB73-4C70-8FF1-4C62D2AE1031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09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ECA81EC-1090-49A3-A3A1-A21B076D7F55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8599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A06DAFA-A661-40E8-A2A0-5936F21CE82F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140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preserve="1" userDrawn="1">
  <p:cSld name="標題投影片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4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C286257-7835-4EAD-B61C-3193E1EB8034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288" name="Google Shape;288;p64"/>
          <p:cNvSpPr txBox="1">
            <a:spLocks noGrp="1"/>
          </p:cNvSpPr>
          <p:nvPr>
            <p:ph type="ftr" idx="11"/>
          </p:nvPr>
        </p:nvSpPr>
        <p:spPr>
          <a:xfrm>
            <a:off x="3984171" y="6486976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64"/>
          <p:cNvSpPr txBox="1">
            <a:spLocks noGrp="1"/>
          </p:cNvSpPr>
          <p:nvPr>
            <p:ph type="sldNum" idx="12"/>
          </p:nvPr>
        </p:nvSpPr>
        <p:spPr>
          <a:xfrm>
            <a:off x="9245600" y="6492875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  <p:sp>
        <p:nvSpPr>
          <p:cNvPr id="5" name="Google Shape;290;p64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971402" y="1678033"/>
            <a:ext cx="10218060" cy="460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8000" lvl="0" indent="-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Blip>
                <a:blip r:embed="rId4"/>
              </a:buBlip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2pPr>
            <a:lvl3pPr marL="1371600" lvl="2" indent="-355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" name="Google Shape;237;p30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71402" y="700473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1049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preserve="1">
  <p:cSld name="標題投影片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ctrTitle"/>
          </p:nvPr>
        </p:nvSpPr>
        <p:spPr>
          <a:xfrm>
            <a:off x="2917099" y="1597428"/>
            <a:ext cx="6357805" cy="100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EA97"/>
              </a:buClr>
              <a:buSzPts val="6600"/>
              <a:buFont typeface="Microsoft JhengHei" panose="020B0604030504040204" charset="-120"/>
              <a:buNone/>
              <a:defRPr sz="4000" b="1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16"/>
          <p:cNvSpPr txBox="1">
            <a:spLocks noGrp="1"/>
          </p:cNvSpPr>
          <p:nvPr>
            <p:ph type="subTitle" idx="1"/>
          </p:nvPr>
        </p:nvSpPr>
        <p:spPr>
          <a:xfrm>
            <a:off x="2888345" y="2735083"/>
            <a:ext cx="6415315" cy="69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EA97"/>
              </a:buClr>
              <a:buSzPts val="2400"/>
              <a:buNone/>
              <a:defRPr sz="2400" b="1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5" name="Google Shape;15;p16"/>
          <p:cNvSpPr txBox="1">
            <a:spLocks noGrp="1"/>
          </p:cNvSpPr>
          <p:nvPr>
            <p:ph type="dt" idx="10"/>
          </p:nvPr>
        </p:nvSpPr>
        <p:spPr>
          <a:xfrm>
            <a:off x="4869545" y="4161564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F61D6F0-620F-47FE-B904-9FD0C6930FAB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ftr" idx="11"/>
          </p:nvPr>
        </p:nvSpPr>
        <p:spPr>
          <a:xfrm>
            <a:off x="3984173" y="4710408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ldNum" idx="12"/>
          </p:nvPr>
        </p:nvSpPr>
        <p:spPr>
          <a:xfrm>
            <a:off x="4622802" y="5624379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preserve="1" userDrawn="1">
  <p:cSld name="標題投影片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dt" idx="10"/>
          </p:nvPr>
        </p:nvSpPr>
        <p:spPr>
          <a:xfrm>
            <a:off x="1873881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226547E-E6C1-47A2-96E6-A241CCCF0A70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</p:nvPr>
        </p:nvSpPr>
        <p:spPr>
          <a:xfrm>
            <a:off x="4537256" y="6486976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9245600" y="6492875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986790" y="1567543"/>
            <a:ext cx="10218060" cy="460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2"/>
              </a:buBlip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2pPr>
            <a:lvl3pPr marL="1371600" lvl="2" indent="-355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54;p22"/>
          <p:cNvSpPr txBox="1">
            <a:spLocks noGrp="1"/>
          </p:cNvSpPr>
          <p:nvPr>
            <p:ph type="title"/>
          </p:nvPr>
        </p:nvSpPr>
        <p:spPr>
          <a:xfrm>
            <a:off x="986790" y="267607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EA97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preserve="1">
  <p:cSld name="標題及內容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6"/>
          <p:cNvSpPr txBox="1">
            <a:spLocks noGrp="1"/>
          </p:cNvSpPr>
          <p:nvPr>
            <p:ph type="title"/>
          </p:nvPr>
        </p:nvSpPr>
        <p:spPr>
          <a:xfrm>
            <a:off x="982133" y="1709738"/>
            <a:ext cx="1022652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 panose="020B0604030504040204" charset="-120"/>
              <a:buNone/>
              <a:defRPr sz="60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6"/>
          <p:cNvSpPr txBox="1">
            <a:spLocks noGrp="1"/>
          </p:cNvSpPr>
          <p:nvPr>
            <p:ph type="body" idx="1"/>
          </p:nvPr>
        </p:nvSpPr>
        <p:spPr>
          <a:xfrm>
            <a:off x="982133" y="4589463"/>
            <a:ext cx="1022652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Blip>
                <a:blip r:embed="rId5"/>
              </a:buBlip>
              <a:defRPr sz="2400">
                <a:solidFill>
                  <a:srgbClr val="88888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dt" idx="10"/>
            <p:custDataLst>
              <p:tags r:id="rId1"/>
            </p:custDataLst>
          </p:nvPr>
        </p:nvSpPr>
        <p:spPr>
          <a:xfrm>
            <a:off x="1873881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BABBF37-55C5-4C41-92F0-9E5404152462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  <p:custDataLst>
              <p:tags r:id="rId2"/>
            </p:custDataLst>
          </p:nvPr>
        </p:nvSpPr>
        <p:spPr>
          <a:xfrm>
            <a:off x="4537256" y="6486976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9245600" y="6486975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preserve="1" userDrawn="1">
  <p:cSld name="章節標題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7"/>
          <p:cNvSpPr txBox="1">
            <a:spLocks noGrp="1"/>
          </p:cNvSpPr>
          <p:nvPr>
            <p:ph type="body" idx="1"/>
          </p:nvPr>
        </p:nvSpPr>
        <p:spPr>
          <a:xfrm>
            <a:off x="987425" y="1825625"/>
            <a:ext cx="503381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8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5"/>
              </a:buBlip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7"/>
          <p:cNvSpPr txBox="1">
            <a:spLocks noGrp="1"/>
          </p:cNvSpPr>
          <p:nvPr>
            <p:ph type="body" idx="2"/>
          </p:nvPr>
        </p:nvSpPr>
        <p:spPr>
          <a:xfrm>
            <a:off x="6169297" y="1825625"/>
            <a:ext cx="503381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5"/>
              </a:buBlip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54;p22"/>
          <p:cNvSpPr txBox="1">
            <a:spLocks noGrp="1"/>
          </p:cNvSpPr>
          <p:nvPr>
            <p:ph type="title"/>
          </p:nvPr>
        </p:nvSpPr>
        <p:spPr>
          <a:xfrm>
            <a:off x="987425" y="267607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EA97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24"/>
          <p:cNvSpPr txBox="1">
            <a:spLocks noGrp="1"/>
          </p:cNvSpPr>
          <p:nvPr>
            <p:ph type="dt" idx="10"/>
            <p:custDataLst>
              <p:tags r:id="rId1"/>
            </p:custDataLst>
          </p:nvPr>
        </p:nvSpPr>
        <p:spPr>
          <a:xfrm>
            <a:off x="1873881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62A4518-30B4-4B3C-8680-3F7EE05A0E6A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  <p:custDataLst>
              <p:tags r:id="rId2"/>
            </p:custDataLst>
          </p:nvPr>
        </p:nvSpPr>
        <p:spPr>
          <a:xfrm>
            <a:off x="4537256" y="6486976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9237620" y="6492875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09F5E00-12A8-4491-938A-2F85EEDE71A1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7609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20B1265-709E-4441-B224-E8AE9D83E2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5825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preserve="1" userDrawn="1">
  <p:cSld name="兩個內容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22"/>
          <p:cNvSpPr txBox="1">
            <a:spLocks noGrp="1"/>
          </p:cNvSpPr>
          <p:nvPr>
            <p:ph type="title"/>
          </p:nvPr>
        </p:nvSpPr>
        <p:spPr>
          <a:xfrm>
            <a:off x="987425" y="267607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EA97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24"/>
          <p:cNvSpPr txBox="1">
            <a:spLocks noGrp="1"/>
          </p:cNvSpPr>
          <p:nvPr>
            <p:ph type="dt" idx="10"/>
            <p:custDataLst>
              <p:tags r:id="rId1"/>
            </p:custDataLst>
          </p:nvPr>
        </p:nvSpPr>
        <p:spPr>
          <a:xfrm>
            <a:off x="1873881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41A55BE-312A-495D-BBC0-4F8112A4073B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  <p:custDataLst>
              <p:tags r:id="rId2"/>
            </p:custDataLst>
          </p:nvPr>
        </p:nvSpPr>
        <p:spPr>
          <a:xfrm>
            <a:off x="4537256" y="6486976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9228095" y="6486975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preserve="1">
  <p:cSld name="比較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9"/>
          <p:cNvSpPr txBox="1">
            <a:spLocks noGrp="1"/>
          </p:cNvSpPr>
          <p:nvPr>
            <p:ph type="body" idx="1"/>
          </p:nvPr>
        </p:nvSpPr>
        <p:spPr>
          <a:xfrm>
            <a:off x="5345596" y="1730828"/>
            <a:ext cx="6008204" cy="413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5"/>
              </a:buBlip>
              <a:defRPr sz="32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5" name="Google Shape;125;p49"/>
          <p:cNvSpPr txBox="1">
            <a:spLocks noGrp="1"/>
          </p:cNvSpPr>
          <p:nvPr>
            <p:ph type="title"/>
          </p:nvPr>
        </p:nvSpPr>
        <p:spPr>
          <a:xfrm>
            <a:off x="1119719" y="1730828"/>
            <a:ext cx="3827757" cy="9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JhengHei" panose="020B0604030504040204" charset="-120"/>
              <a:buBlip>
                <a:blip r:embed="rId5"/>
              </a:buBlip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9"/>
          <p:cNvSpPr txBox="1">
            <a:spLocks noGrp="1"/>
          </p:cNvSpPr>
          <p:nvPr>
            <p:ph type="body" idx="2"/>
          </p:nvPr>
        </p:nvSpPr>
        <p:spPr>
          <a:xfrm>
            <a:off x="1119719" y="2661558"/>
            <a:ext cx="3827757" cy="320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5"/>
              </a:buBlip>
              <a:defRPr sz="16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dt" idx="10"/>
            <p:custDataLst>
              <p:tags r:id="rId1"/>
            </p:custDataLst>
          </p:nvPr>
        </p:nvSpPr>
        <p:spPr>
          <a:xfrm>
            <a:off x="1873881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0DC7783-FDEA-47C4-B3AE-7828270A9D56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  <p:custDataLst>
              <p:tags r:id="rId2"/>
            </p:custDataLst>
          </p:nvPr>
        </p:nvSpPr>
        <p:spPr>
          <a:xfrm>
            <a:off x="4537256" y="6486976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9237620" y="6486975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preserve="1">
  <p:cSld name="只有標題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0"/>
          <p:cNvSpPr>
            <a:spLocks noGrp="1"/>
          </p:cNvSpPr>
          <p:nvPr>
            <p:ph type="pic" idx="2"/>
          </p:nvPr>
        </p:nvSpPr>
        <p:spPr>
          <a:xfrm>
            <a:off x="5248372" y="1730829"/>
            <a:ext cx="6142373" cy="4130221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50"/>
          <p:cNvSpPr txBox="1">
            <a:spLocks noGrp="1"/>
          </p:cNvSpPr>
          <p:nvPr>
            <p:ph type="title"/>
          </p:nvPr>
        </p:nvSpPr>
        <p:spPr>
          <a:xfrm>
            <a:off x="1119719" y="1730828"/>
            <a:ext cx="3827757" cy="9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JhengHei" panose="020B0604030504040204" charset="-120"/>
              <a:buBlip>
                <a:blip r:embed="rId5"/>
              </a:buBlip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0"/>
          <p:cNvSpPr txBox="1">
            <a:spLocks noGrp="1"/>
          </p:cNvSpPr>
          <p:nvPr>
            <p:ph type="body" idx="1"/>
          </p:nvPr>
        </p:nvSpPr>
        <p:spPr>
          <a:xfrm>
            <a:off x="1119719" y="2661558"/>
            <a:ext cx="3827757" cy="320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5"/>
              </a:buBlip>
              <a:defRPr sz="16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dt" idx="10"/>
            <p:custDataLst>
              <p:tags r:id="rId1"/>
            </p:custDataLst>
          </p:nvPr>
        </p:nvSpPr>
        <p:spPr>
          <a:xfrm>
            <a:off x="1873881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13C3DFA-8B2C-4E17-8B5B-D14E55632D09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  <p:custDataLst>
              <p:tags r:id="rId2"/>
            </p:custDataLst>
          </p:nvPr>
        </p:nvSpPr>
        <p:spPr>
          <a:xfrm>
            <a:off x="4537256" y="6486976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9245600" y="6492875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標題投影片" preserve="1" userDrawn="1">
  <p:cSld name="5_標題投影片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F91DF78-E4B8-4B39-831F-3A1C56DF80FD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281" name="Google Shape;281;p32"/>
          <p:cNvSpPr txBox="1">
            <a:spLocks noGrp="1"/>
          </p:cNvSpPr>
          <p:nvPr>
            <p:ph type="ftr" idx="11"/>
          </p:nvPr>
        </p:nvSpPr>
        <p:spPr>
          <a:xfrm>
            <a:off x="3984171" y="6486976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2"/>
          <p:cNvSpPr txBox="1">
            <a:spLocks noGrp="1"/>
          </p:cNvSpPr>
          <p:nvPr>
            <p:ph type="sldNum" idx="12"/>
          </p:nvPr>
        </p:nvSpPr>
        <p:spPr>
          <a:xfrm>
            <a:off x="9245600" y="6492875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  <p:sp>
        <p:nvSpPr>
          <p:cNvPr id="283" name="Google Shape;283;p32"/>
          <p:cNvSpPr txBox="1">
            <a:spLocks noGrp="1"/>
          </p:cNvSpPr>
          <p:nvPr>
            <p:ph type="body" idx="1"/>
          </p:nvPr>
        </p:nvSpPr>
        <p:spPr>
          <a:xfrm>
            <a:off x="971404" y="4423822"/>
            <a:ext cx="1024932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Blip>
                <a:blip r:embed="rId2"/>
              </a:buBlip>
              <a:defRPr sz="2400">
                <a:solidFill>
                  <a:srgbClr val="88888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2"/>
          <p:cNvSpPr txBox="1">
            <a:spLocks noGrp="1"/>
          </p:cNvSpPr>
          <p:nvPr>
            <p:ph type="body" idx="2"/>
          </p:nvPr>
        </p:nvSpPr>
        <p:spPr>
          <a:xfrm>
            <a:off x="971402" y="1716853"/>
            <a:ext cx="10249321" cy="260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" name="Google Shape;237;p30"/>
          <p:cNvSpPr txBox="1">
            <a:spLocks noGrp="1"/>
          </p:cNvSpPr>
          <p:nvPr>
            <p:ph type="title"/>
          </p:nvPr>
        </p:nvSpPr>
        <p:spPr>
          <a:xfrm>
            <a:off x="971402" y="700473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preserve="1" userDrawn="1">
  <p:cSld name="標題投影片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4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1FC33EC-E29B-43A3-B2EC-0909BF6B990B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288" name="Google Shape;288;p64"/>
          <p:cNvSpPr txBox="1">
            <a:spLocks noGrp="1"/>
          </p:cNvSpPr>
          <p:nvPr>
            <p:ph type="ftr" idx="11"/>
          </p:nvPr>
        </p:nvSpPr>
        <p:spPr>
          <a:xfrm>
            <a:off x="3984171" y="6486976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64"/>
          <p:cNvSpPr txBox="1">
            <a:spLocks noGrp="1"/>
          </p:cNvSpPr>
          <p:nvPr>
            <p:ph type="sldNum" idx="12"/>
          </p:nvPr>
        </p:nvSpPr>
        <p:spPr>
          <a:xfrm>
            <a:off x="9246510" y="6492875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  <p:sp>
        <p:nvSpPr>
          <p:cNvPr id="290" name="Google Shape;290;p64"/>
          <p:cNvSpPr txBox="1">
            <a:spLocks noGrp="1"/>
          </p:cNvSpPr>
          <p:nvPr>
            <p:ph type="body" idx="1"/>
          </p:nvPr>
        </p:nvSpPr>
        <p:spPr>
          <a:xfrm>
            <a:off x="971402" y="1678033"/>
            <a:ext cx="10218060" cy="460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8000" lvl="0" indent="-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Blip>
                <a:blip r:embed="rId3"/>
              </a:buBlip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2pPr>
            <a:lvl3pPr marL="1371600" lvl="2" indent="-355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237;p3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1402" y="700473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標題投影片" preserve="1" userDrawn="1">
  <p:cSld name="1_標題投影片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5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B2664A7-59D2-445F-B3DC-F79EB1347118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294" name="Google Shape;294;p65"/>
          <p:cNvSpPr txBox="1">
            <a:spLocks noGrp="1"/>
          </p:cNvSpPr>
          <p:nvPr>
            <p:ph type="ftr" idx="11"/>
          </p:nvPr>
        </p:nvSpPr>
        <p:spPr>
          <a:xfrm>
            <a:off x="3984171" y="6486976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65"/>
          <p:cNvSpPr txBox="1">
            <a:spLocks noGrp="1"/>
          </p:cNvSpPr>
          <p:nvPr>
            <p:ph type="sldNum" idx="12"/>
          </p:nvPr>
        </p:nvSpPr>
        <p:spPr>
          <a:xfrm>
            <a:off x="9245600" y="6492875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  <p:sp>
        <p:nvSpPr>
          <p:cNvPr id="296" name="Google Shape;296;p65"/>
          <p:cNvSpPr txBox="1">
            <a:spLocks noGrp="1"/>
          </p:cNvSpPr>
          <p:nvPr>
            <p:ph type="body" idx="1"/>
          </p:nvPr>
        </p:nvSpPr>
        <p:spPr>
          <a:xfrm>
            <a:off x="971550" y="1678033"/>
            <a:ext cx="49977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3"/>
              </a:buBlip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65"/>
          <p:cNvSpPr txBox="1">
            <a:spLocks noGrp="1"/>
          </p:cNvSpPr>
          <p:nvPr>
            <p:ph type="body" idx="2"/>
          </p:nvPr>
        </p:nvSpPr>
        <p:spPr>
          <a:xfrm>
            <a:off x="6191857" y="1678033"/>
            <a:ext cx="49977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8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3"/>
              </a:buBlip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Google Shape;237;p3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1402" y="700473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標題投影片" preserve="1" userDrawn="1">
  <p:cSld name="4_標題投影片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6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268FD9A-D048-408A-BD0D-E57CF4363E06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301" name="Google Shape;301;p66"/>
          <p:cNvSpPr txBox="1">
            <a:spLocks noGrp="1"/>
          </p:cNvSpPr>
          <p:nvPr>
            <p:ph type="ftr" idx="11"/>
          </p:nvPr>
        </p:nvSpPr>
        <p:spPr>
          <a:xfrm>
            <a:off x="3984171" y="6486976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66"/>
          <p:cNvSpPr txBox="1">
            <a:spLocks noGrp="1"/>
          </p:cNvSpPr>
          <p:nvPr>
            <p:ph type="sldNum" idx="12"/>
          </p:nvPr>
        </p:nvSpPr>
        <p:spPr>
          <a:xfrm>
            <a:off x="9245600" y="6492875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  <p:sp>
        <p:nvSpPr>
          <p:cNvPr id="3" name="Google Shape;237;p3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1402" y="700473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標題投影片" preserve="1" userDrawn="1">
  <p:cSld name="2_標題投影片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7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9045130-7843-43C8-B5C5-9AFC0BD9754A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306" name="Google Shape;306;p67"/>
          <p:cNvSpPr txBox="1">
            <a:spLocks noGrp="1"/>
          </p:cNvSpPr>
          <p:nvPr>
            <p:ph type="ftr" idx="11"/>
          </p:nvPr>
        </p:nvSpPr>
        <p:spPr>
          <a:xfrm>
            <a:off x="3984171" y="6486976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7"/>
          <p:cNvSpPr txBox="1">
            <a:spLocks noGrp="1"/>
          </p:cNvSpPr>
          <p:nvPr>
            <p:ph type="sldNum" idx="12"/>
          </p:nvPr>
        </p:nvSpPr>
        <p:spPr>
          <a:xfrm>
            <a:off x="9245600" y="6492875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  <p:sp>
        <p:nvSpPr>
          <p:cNvPr id="309" name="Google Shape;309;p67"/>
          <p:cNvSpPr txBox="1">
            <a:spLocks noGrp="1"/>
          </p:cNvSpPr>
          <p:nvPr>
            <p:ph type="body" idx="1"/>
          </p:nvPr>
        </p:nvSpPr>
        <p:spPr>
          <a:xfrm>
            <a:off x="5064466" y="1730828"/>
            <a:ext cx="6125144" cy="413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3"/>
              </a:buBlip>
              <a:defRPr sz="32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0" name="Google Shape;310;p67"/>
          <p:cNvSpPr txBox="1">
            <a:spLocks noGrp="1"/>
          </p:cNvSpPr>
          <p:nvPr>
            <p:ph type="body" idx="2"/>
          </p:nvPr>
        </p:nvSpPr>
        <p:spPr>
          <a:xfrm>
            <a:off x="973669" y="2661558"/>
            <a:ext cx="3902259" cy="320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3"/>
              </a:buBlip>
              <a:defRPr sz="16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1" name="Google Shape;311;p67"/>
          <p:cNvSpPr txBox="1">
            <a:spLocks noGrp="1"/>
          </p:cNvSpPr>
          <p:nvPr>
            <p:ph type="body" idx="3"/>
          </p:nvPr>
        </p:nvSpPr>
        <p:spPr>
          <a:xfrm>
            <a:off x="971550" y="1730828"/>
            <a:ext cx="3902259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3"/>
              </a:buBlip>
              <a:defRPr sz="32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" name="Google Shape;237;p3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1402" y="700473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標題投影片" preserve="1" userDrawn="1">
  <p:cSld name="3_標題投影片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8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48859B8-62A5-4F57-8A67-17313218190E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314" name="Google Shape;314;p68"/>
          <p:cNvSpPr txBox="1">
            <a:spLocks noGrp="1"/>
          </p:cNvSpPr>
          <p:nvPr>
            <p:ph type="ftr" idx="11"/>
          </p:nvPr>
        </p:nvSpPr>
        <p:spPr>
          <a:xfrm>
            <a:off x="3984171" y="6486976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68"/>
          <p:cNvSpPr txBox="1">
            <a:spLocks noGrp="1"/>
          </p:cNvSpPr>
          <p:nvPr>
            <p:ph type="sldNum" idx="12"/>
          </p:nvPr>
        </p:nvSpPr>
        <p:spPr>
          <a:xfrm>
            <a:off x="9245600" y="6486975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  <p:sp>
        <p:nvSpPr>
          <p:cNvPr id="316" name="Google Shape;316;p68"/>
          <p:cNvSpPr txBox="1">
            <a:spLocks noGrp="1"/>
          </p:cNvSpPr>
          <p:nvPr>
            <p:ph type="body" idx="1"/>
          </p:nvPr>
        </p:nvSpPr>
        <p:spPr>
          <a:xfrm>
            <a:off x="973669" y="2661558"/>
            <a:ext cx="3902259" cy="320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3"/>
              </a:buBlip>
              <a:defRPr sz="16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7" name="Google Shape;317;p68"/>
          <p:cNvSpPr>
            <a:spLocks noGrp="1"/>
          </p:cNvSpPr>
          <p:nvPr>
            <p:ph type="pic" idx="2"/>
          </p:nvPr>
        </p:nvSpPr>
        <p:spPr>
          <a:xfrm>
            <a:off x="5104960" y="1730829"/>
            <a:ext cx="6156405" cy="4130221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68"/>
          <p:cNvSpPr txBox="1">
            <a:spLocks noGrp="1"/>
          </p:cNvSpPr>
          <p:nvPr>
            <p:ph type="body" idx="3"/>
          </p:nvPr>
        </p:nvSpPr>
        <p:spPr>
          <a:xfrm>
            <a:off x="971550" y="1730828"/>
            <a:ext cx="3902259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3"/>
              </a:buBlip>
              <a:defRPr sz="32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" name="Google Shape;237;p3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1402" y="700473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標題投影片" preserve="1" userDrawn="1">
  <p:cSld name="5_標題投影片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5586F-D530-4A3F-8692-36368C452C9E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281" name="Google Shape;281;p32"/>
          <p:cNvSpPr txBox="1">
            <a:spLocks noGrp="1"/>
          </p:cNvSpPr>
          <p:nvPr>
            <p:ph type="ftr" idx="11"/>
          </p:nvPr>
        </p:nvSpPr>
        <p:spPr>
          <a:xfrm>
            <a:off x="3984171" y="6486976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2"/>
          <p:cNvSpPr txBox="1">
            <a:spLocks noGrp="1"/>
          </p:cNvSpPr>
          <p:nvPr>
            <p:ph type="sldNum" idx="12"/>
          </p:nvPr>
        </p:nvSpPr>
        <p:spPr>
          <a:xfrm>
            <a:off x="9246510" y="6486975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  <p:sp>
        <p:nvSpPr>
          <p:cNvPr id="2" name="Google Shape;283;p32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971404" y="4423822"/>
            <a:ext cx="1024932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Blip>
                <a:blip r:embed="rId5"/>
              </a:buBlip>
              <a:defRPr sz="2400">
                <a:solidFill>
                  <a:srgbClr val="88888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284;p32"/>
          <p:cNvSpPr txBox="1"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971402" y="1716853"/>
            <a:ext cx="10249321" cy="260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" name="Google Shape;237;p30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71402" y="700473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31C2FC7-AD87-4877-9F21-141B59E36133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053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preserve="1" userDrawn="1">
  <p:cSld name="標題投影片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4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D09D4B9-93CF-472B-AC9D-EFC11E025F73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288" name="Google Shape;288;p64"/>
          <p:cNvSpPr txBox="1">
            <a:spLocks noGrp="1"/>
          </p:cNvSpPr>
          <p:nvPr>
            <p:ph type="ftr" idx="11"/>
          </p:nvPr>
        </p:nvSpPr>
        <p:spPr>
          <a:xfrm>
            <a:off x="3984171" y="6486976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64"/>
          <p:cNvSpPr txBox="1">
            <a:spLocks noGrp="1"/>
          </p:cNvSpPr>
          <p:nvPr>
            <p:ph type="sldNum" idx="12"/>
          </p:nvPr>
        </p:nvSpPr>
        <p:spPr>
          <a:xfrm>
            <a:off x="9245600" y="6492875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  <p:sp>
        <p:nvSpPr>
          <p:cNvPr id="5" name="Google Shape;290;p64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971402" y="1678033"/>
            <a:ext cx="10218060" cy="460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8000" lvl="0" indent="-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Blip>
                <a:blip r:embed="rId4"/>
              </a:buBlip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2pPr>
            <a:lvl3pPr marL="1371600" lvl="2" indent="-355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" name="Google Shape;237;p30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71402" y="700473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標題投影片" preserve="1" userDrawn="1">
  <p:cSld name="1_標題投影片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5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60AEE3E-3408-4B70-9896-65F768890EDD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294" name="Google Shape;294;p65"/>
          <p:cNvSpPr txBox="1">
            <a:spLocks noGrp="1"/>
          </p:cNvSpPr>
          <p:nvPr>
            <p:ph type="ftr" idx="11"/>
          </p:nvPr>
        </p:nvSpPr>
        <p:spPr>
          <a:xfrm>
            <a:off x="3984171" y="6486976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65"/>
          <p:cNvSpPr txBox="1">
            <a:spLocks noGrp="1"/>
          </p:cNvSpPr>
          <p:nvPr>
            <p:ph type="sldNum" idx="12"/>
          </p:nvPr>
        </p:nvSpPr>
        <p:spPr>
          <a:xfrm>
            <a:off x="9245600" y="6492875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  <p:sp>
        <p:nvSpPr>
          <p:cNvPr id="2" name="Google Shape;296;p65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971550" y="1678033"/>
            <a:ext cx="49977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5"/>
              </a:buBlip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297;p65"/>
          <p:cNvSpPr txBox="1"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6191857" y="1678033"/>
            <a:ext cx="49977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8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5"/>
              </a:buBlip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237;p30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71402" y="700473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標題投影片" preserve="1" userDrawn="1">
  <p:cSld name="4_標題投影片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6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42FF3F3-64BB-403E-AAB2-C2B7130F2AF0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301" name="Google Shape;301;p66"/>
          <p:cNvSpPr txBox="1">
            <a:spLocks noGrp="1"/>
          </p:cNvSpPr>
          <p:nvPr>
            <p:ph type="ftr" idx="11"/>
          </p:nvPr>
        </p:nvSpPr>
        <p:spPr>
          <a:xfrm>
            <a:off x="3984171" y="6486976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66"/>
          <p:cNvSpPr txBox="1">
            <a:spLocks noGrp="1"/>
          </p:cNvSpPr>
          <p:nvPr>
            <p:ph type="sldNum" idx="12"/>
          </p:nvPr>
        </p:nvSpPr>
        <p:spPr>
          <a:xfrm>
            <a:off x="9245600" y="6486975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 dirty="0"/>
          </a:p>
        </p:txBody>
      </p:sp>
      <p:sp>
        <p:nvSpPr>
          <p:cNvPr id="5" name="Google Shape;237;p3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1402" y="700473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標題投影片" preserve="1" userDrawn="1">
  <p:cSld name="2_標題投影片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7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4077265-60A3-4E04-9D33-33A4559251AF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306" name="Google Shape;306;p67"/>
          <p:cNvSpPr txBox="1">
            <a:spLocks noGrp="1"/>
          </p:cNvSpPr>
          <p:nvPr>
            <p:ph type="ftr" idx="11"/>
          </p:nvPr>
        </p:nvSpPr>
        <p:spPr>
          <a:xfrm>
            <a:off x="3984171" y="6486976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7"/>
          <p:cNvSpPr txBox="1">
            <a:spLocks noGrp="1"/>
          </p:cNvSpPr>
          <p:nvPr>
            <p:ph type="sldNum" idx="12"/>
          </p:nvPr>
        </p:nvSpPr>
        <p:spPr>
          <a:xfrm>
            <a:off x="9245600" y="6492875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E27960F6-DA2D-4B7C-8026-363278B9BC79}" type="slidenum">
              <a:rPr lang="en-US" altLang="zh-TW" smtClean="0"/>
              <a:pPr/>
              <a:t>‹#›</a:t>
            </a:fld>
            <a:endParaRPr lang="zh-TW" dirty="0"/>
          </a:p>
        </p:txBody>
      </p:sp>
      <p:sp>
        <p:nvSpPr>
          <p:cNvPr id="2" name="Google Shape;309;p67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5064466" y="1730828"/>
            <a:ext cx="6125144" cy="413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6"/>
              </a:buBlip>
              <a:defRPr sz="32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" name="Google Shape;310;p67"/>
          <p:cNvSpPr txBox="1"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973669" y="2661558"/>
            <a:ext cx="3902259" cy="320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6"/>
              </a:buBlip>
              <a:defRPr sz="16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311;p67"/>
          <p:cNvSpPr txBox="1">
            <a:spLocks noGrp="1"/>
          </p:cNvSpPr>
          <p:nvPr>
            <p:ph type="body" idx="3"/>
            <p:custDataLst>
              <p:tags r:id="rId3"/>
            </p:custDataLst>
          </p:nvPr>
        </p:nvSpPr>
        <p:spPr>
          <a:xfrm>
            <a:off x="971550" y="1730828"/>
            <a:ext cx="3902259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6"/>
              </a:buBlip>
              <a:defRPr sz="32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" name="Google Shape;237;p30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71402" y="700473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標題投影片" preserve="1" userDrawn="1">
  <p:cSld name="3_標題投影片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8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D710987-7BEE-4BB2-8988-84A7D7A71B01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314" name="Google Shape;314;p68"/>
          <p:cNvSpPr txBox="1">
            <a:spLocks noGrp="1"/>
          </p:cNvSpPr>
          <p:nvPr>
            <p:ph type="ftr" idx="11"/>
          </p:nvPr>
        </p:nvSpPr>
        <p:spPr>
          <a:xfrm>
            <a:off x="3984171" y="6486976"/>
            <a:ext cx="42236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68"/>
          <p:cNvSpPr txBox="1">
            <a:spLocks noGrp="1"/>
          </p:cNvSpPr>
          <p:nvPr>
            <p:ph type="sldNum" idx="12"/>
          </p:nvPr>
        </p:nvSpPr>
        <p:spPr>
          <a:xfrm>
            <a:off x="9236985" y="6486975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  <p:sp>
        <p:nvSpPr>
          <p:cNvPr id="2" name="Google Shape;316;p68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973669" y="2661558"/>
            <a:ext cx="3902259" cy="320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6"/>
              </a:buBlip>
              <a:defRPr sz="16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" name="Google Shape;317;p68"/>
          <p:cNvSpPr>
            <a:spLocks noGrp="1"/>
          </p:cNvSpPr>
          <p:nvPr>
            <p:ph type="pic" idx="2"/>
            <p:custDataLst>
              <p:tags r:id="rId2"/>
            </p:custDataLst>
          </p:nvPr>
        </p:nvSpPr>
        <p:spPr>
          <a:xfrm>
            <a:off x="5104960" y="1730829"/>
            <a:ext cx="6156405" cy="4130221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Google Shape;318;p68"/>
          <p:cNvSpPr txBox="1">
            <a:spLocks noGrp="1"/>
          </p:cNvSpPr>
          <p:nvPr>
            <p:ph type="body" idx="3"/>
            <p:custDataLst>
              <p:tags r:id="rId3"/>
            </p:custDataLst>
          </p:nvPr>
        </p:nvSpPr>
        <p:spPr>
          <a:xfrm>
            <a:off x="971550" y="1730828"/>
            <a:ext cx="3902259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6"/>
              </a:buBlip>
              <a:defRPr sz="32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" name="Google Shape;237;p30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71402" y="700473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標題投影片" preserve="1">
  <p:cSld name="5_標題投影片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54077BA-95D4-4D79-9FF2-E9F000215485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283" name="Google Shape;283;p32"/>
          <p:cNvSpPr txBox="1">
            <a:spLocks noGrp="1"/>
          </p:cNvSpPr>
          <p:nvPr>
            <p:ph type="body" idx="1"/>
          </p:nvPr>
        </p:nvSpPr>
        <p:spPr>
          <a:xfrm>
            <a:off x="971404" y="4423822"/>
            <a:ext cx="1024932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Blip>
                <a:blip r:embed="rId2"/>
              </a:buBlip>
              <a:defRPr sz="2400">
                <a:solidFill>
                  <a:srgbClr val="88888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2"/>
          <p:cNvSpPr txBox="1">
            <a:spLocks noGrp="1"/>
          </p:cNvSpPr>
          <p:nvPr>
            <p:ph type="body" idx="2"/>
          </p:nvPr>
        </p:nvSpPr>
        <p:spPr>
          <a:xfrm>
            <a:off x="971402" y="1716853"/>
            <a:ext cx="10249321" cy="260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" name="Google Shape;237;p30"/>
          <p:cNvSpPr txBox="1">
            <a:spLocks noGrp="1"/>
          </p:cNvSpPr>
          <p:nvPr>
            <p:ph type="title"/>
          </p:nvPr>
        </p:nvSpPr>
        <p:spPr>
          <a:xfrm>
            <a:off x="971402" y="700473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2394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preserve="1">
  <p:cSld name="標題投影片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4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672959C-1DEA-4D09-AB11-CF01E05167FA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290" name="Google Shape;290;p64"/>
          <p:cNvSpPr txBox="1">
            <a:spLocks noGrp="1"/>
          </p:cNvSpPr>
          <p:nvPr>
            <p:ph type="body" idx="1"/>
          </p:nvPr>
        </p:nvSpPr>
        <p:spPr>
          <a:xfrm>
            <a:off x="971402" y="1678033"/>
            <a:ext cx="10218060" cy="460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8000" lvl="0" indent="-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Blip>
                <a:blip r:embed="rId3"/>
              </a:buBlip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2pPr>
            <a:lvl3pPr marL="1371600" lvl="2" indent="-355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237;p3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1402" y="700473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4350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標題投影片" preserve="1">
  <p:cSld name="1_標題投影片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5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AC60655-087C-4FD3-90AD-28F9042CB9D6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296" name="Google Shape;296;p65"/>
          <p:cNvSpPr txBox="1">
            <a:spLocks noGrp="1"/>
          </p:cNvSpPr>
          <p:nvPr>
            <p:ph type="body" idx="1"/>
          </p:nvPr>
        </p:nvSpPr>
        <p:spPr>
          <a:xfrm>
            <a:off x="971550" y="1678033"/>
            <a:ext cx="49977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3"/>
              </a:buBlip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65"/>
          <p:cNvSpPr txBox="1">
            <a:spLocks noGrp="1"/>
          </p:cNvSpPr>
          <p:nvPr>
            <p:ph type="body" idx="2"/>
          </p:nvPr>
        </p:nvSpPr>
        <p:spPr>
          <a:xfrm>
            <a:off x="6191857" y="1678033"/>
            <a:ext cx="49977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8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3"/>
              </a:buBlip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Google Shape;237;p3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1402" y="700473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56118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標題投影片" preserve="1">
  <p:cSld name="4_標題投影片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6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ADE28A5-9F2F-44AB-97E9-CA5983557A9E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3" name="Google Shape;237;p3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1402" y="700473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57186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標題投影片" preserve="1">
  <p:cSld name="2_標題投影片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7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AC7D182-604C-4079-BA8C-A9AECF31061D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309" name="Google Shape;309;p67"/>
          <p:cNvSpPr txBox="1">
            <a:spLocks noGrp="1"/>
          </p:cNvSpPr>
          <p:nvPr>
            <p:ph type="body" idx="1"/>
          </p:nvPr>
        </p:nvSpPr>
        <p:spPr>
          <a:xfrm>
            <a:off x="5064466" y="1730828"/>
            <a:ext cx="6125144" cy="413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39750" lvl="0" indent="-5143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3"/>
              </a:buBlip>
              <a:defRPr sz="32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0" name="Google Shape;310;p67"/>
          <p:cNvSpPr txBox="1">
            <a:spLocks noGrp="1"/>
          </p:cNvSpPr>
          <p:nvPr>
            <p:ph type="body" idx="2"/>
          </p:nvPr>
        </p:nvSpPr>
        <p:spPr>
          <a:xfrm>
            <a:off x="973669" y="2661558"/>
            <a:ext cx="3902259" cy="320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3"/>
              </a:buBlip>
              <a:defRPr sz="16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1" name="Google Shape;311;p67"/>
          <p:cNvSpPr txBox="1">
            <a:spLocks noGrp="1"/>
          </p:cNvSpPr>
          <p:nvPr>
            <p:ph type="body" idx="3"/>
          </p:nvPr>
        </p:nvSpPr>
        <p:spPr>
          <a:xfrm>
            <a:off x="971550" y="1730828"/>
            <a:ext cx="3902259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3"/>
              </a:buBlip>
              <a:defRPr sz="32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" name="Google Shape;237;p3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1402" y="700473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15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C764BA3-5138-4916-84F5-FADAAFB43DE8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6490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標題投影片" preserve="1">
  <p:cSld name="3_標題投影片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8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16F2BA2-B3F1-4559-B9FD-0FF030CBD993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316" name="Google Shape;316;p68"/>
          <p:cNvSpPr txBox="1">
            <a:spLocks noGrp="1"/>
          </p:cNvSpPr>
          <p:nvPr>
            <p:ph type="body" idx="1"/>
          </p:nvPr>
        </p:nvSpPr>
        <p:spPr>
          <a:xfrm>
            <a:off x="973669" y="2661558"/>
            <a:ext cx="3902259" cy="320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3"/>
              </a:buBlip>
              <a:defRPr sz="16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7" name="Google Shape;317;p68"/>
          <p:cNvSpPr>
            <a:spLocks noGrp="1"/>
          </p:cNvSpPr>
          <p:nvPr>
            <p:ph type="pic" idx="2"/>
          </p:nvPr>
        </p:nvSpPr>
        <p:spPr>
          <a:xfrm>
            <a:off x="5104960" y="1730829"/>
            <a:ext cx="6156405" cy="4130221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68"/>
          <p:cNvSpPr txBox="1">
            <a:spLocks noGrp="1"/>
          </p:cNvSpPr>
          <p:nvPr>
            <p:ph type="body" idx="3"/>
          </p:nvPr>
        </p:nvSpPr>
        <p:spPr>
          <a:xfrm>
            <a:off x="971550" y="1730828"/>
            <a:ext cx="3902259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Blip>
                <a:blip r:embed="rId3"/>
              </a:buBlip>
              <a:defRPr sz="32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" name="Google Shape;237;p3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71402" y="700473"/>
            <a:ext cx="1021806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7F2F"/>
              </a:buClr>
              <a:buSzPts val="4800"/>
              <a:buFont typeface="Microsoft JhengHei" panose="020B0604030504040204" charset="-120"/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40247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>
  <p:cSld name="6_標題投影片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ctrTitle"/>
          </p:nvPr>
        </p:nvSpPr>
        <p:spPr>
          <a:xfrm>
            <a:off x="711200" y="2729146"/>
            <a:ext cx="7678060" cy="175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EA97"/>
              </a:buClr>
              <a:buSzPts val="7200"/>
              <a:buFont typeface="Microsoft JhengHei" panose="020B0604030504040204" charset="-120"/>
              <a:buNone/>
              <a:defRPr sz="3200" b="1">
                <a:solidFill>
                  <a:srgbClr val="434868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1320796" y="6486976"/>
            <a:ext cx="24529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B4DA843-17C9-4030-8D88-D0AA0369CBCE}" type="datetime1">
              <a:rPr lang="hu-HU" altLang="zh-TW" smtClean="0"/>
              <a:t>2026. 05. 29.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6374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F78A20-7CDC-B669-D445-CFF6E394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60228F-7D2D-88CF-FA47-612102631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4DD4111-16EB-47CB-27C4-E6513213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EB490C0-2B74-5D42-61BB-36A552202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1610-7C10-4665-BF5D-E57CFD86F6AE}" type="datetime1">
              <a:rPr lang="hu-HU" altLang="zh-TW" smtClean="0"/>
              <a:t>2026. 05. 29.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688FF-3241-378C-2DA9-FA7BAB18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15AEC23-6027-BAF8-0499-BE42F009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E749-E43E-4D69-B644-DD2B38C3CD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09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D485BC4-C928-4CA7-A37C-1D0DE3702E3B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528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241CBD1-5E1C-4A62-A405-D6F251FA4D84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02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E61FE80-F1F5-4385-96DF-7FBFD8F974F2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275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1E7F718-203B-4F2D-B648-5DB3982C9633}" type="datetime1">
              <a:rPr lang="hu-HU" altLang="zh-TW" smtClean="0"/>
              <a:t>2026. 05. 29.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0B1265-709E-4441-B224-E8AE9D83E2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72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98B1E6-44E7-4E4A-A986-652183F81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33000"/>
          </a:blip>
          <a:srcRect l="18182" t="319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C243EC-E9F2-3B44-8BFF-65A8C68F5F11}"/>
              </a:ext>
            </a:extLst>
          </p:cNvPr>
          <p:cNvCxnSpPr>
            <a:cxnSpLocks/>
          </p:cNvCxnSpPr>
          <p:nvPr userDrawn="1"/>
        </p:nvCxnSpPr>
        <p:spPr>
          <a:xfrm>
            <a:off x="383824" y="982133"/>
            <a:ext cx="11401777" cy="0"/>
          </a:xfrm>
          <a:prstGeom prst="line">
            <a:avLst/>
          </a:prstGeom>
          <a:ln w="60325" cmpd="thickThin">
            <a:solidFill>
              <a:srgbClr val="D95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D3CED9D-4F7E-7241-93B7-035BA6603B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3823" y="358405"/>
            <a:ext cx="2105371" cy="5709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0E1571-1688-4847-87CC-99DCEA296C0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788941" y="318448"/>
            <a:ext cx="6891088" cy="5289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D86EA8-DF12-5B4D-9793-659E6839087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352697" y="495011"/>
            <a:ext cx="1432903" cy="27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1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54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98B1E6-44E7-4E4A-A986-652183F81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33000"/>
          </a:blip>
          <a:srcRect l="18182" t="319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C243EC-E9F2-3B44-8BFF-65A8C68F5F11}"/>
              </a:ext>
            </a:extLst>
          </p:cNvPr>
          <p:cNvCxnSpPr>
            <a:cxnSpLocks/>
          </p:cNvCxnSpPr>
          <p:nvPr userDrawn="1"/>
        </p:nvCxnSpPr>
        <p:spPr>
          <a:xfrm>
            <a:off x="383824" y="982133"/>
            <a:ext cx="11401777" cy="0"/>
          </a:xfrm>
          <a:prstGeom prst="line">
            <a:avLst/>
          </a:prstGeom>
          <a:ln w="60325" cmpd="thickThin">
            <a:solidFill>
              <a:srgbClr val="D95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69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9FA9E6E7-2C3E-446A-909C-70C4BABF5C42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012FE2-F93F-176F-90B2-371975E52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308D2E44-F753-4F77-86C1-F3DF87F2A21A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6D13E04-A82A-5B61-0352-EBD5978DE5B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67" y="0"/>
            <a:ext cx="12189534" cy="685938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4" name="Google Shape;274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296FB9FD-32D7-47D8-809A-02D522B69489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276" name="Google Shape;2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277" name="Google Shape;2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2F24C87-85D9-8E63-398A-49F423EF695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4" name="Google Shape;274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24421913-C059-4437-A7F6-263771A88773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276" name="Google Shape;2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277" name="Google Shape;2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674E2AD-1D7F-F7A8-11C2-1413919EE6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4" name="Google Shape;274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1D1178B3-CFCF-47F5-8B9A-CF700165AF64}" type="datetime1">
              <a:rPr lang="hu-HU" altLang="zh-TW" smtClean="0"/>
              <a:t>2026. 05. 29.</a:t>
            </a:fld>
            <a:endParaRPr/>
          </a:p>
        </p:txBody>
      </p:sp>
      <p:sp>
        <p:nvSpPr>
          <p:cNvPr id="276" name="Google Shape;2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277" name="Google Shape;2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‹#›</a:t>
            </a:fld>
            <a:endParaRPr lang="zh-TW"/>
          </a:p>
        </p:txBody>
      </p:sp>
      <p:pic>
        <p:nvPicPr>
          <p:cNvPr id="3" name="图片 2" descr="期貨ppt版型16.9-天空藍款_內頁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0" y="0"/>
            <a:ext cx="12186920" cy="6858000"/>
          </a:xfrm>
          <a:prstGeom prst="rect">
            <a:avLst/>
          </a:prstGeom>
        </p:spPr>
      </p:pic>
      <p:sp>
        <p:nvSpPr>
          <p:cNvPr id="4" name="Google Shape;17;p16">
            <a:extLst>
              <a:ext uri="{FF2B5EF4-FFF2-40B4-BE49-F238E27FC236}">
                <a16:creationId xmlns:a16="http://schemas.microsoft.com/office/drawing/2014/main" id="{148B81BE-2E70-204D-5269-CA3F061BF89C}"/>
              </a:ext>
            </a:extLst>
          </p:cNvPr>
          <p:cNvSpPr txBox="1">
            <a:spLocks/>
          </p:cNvSpPr>
          <p:nvPr/>
        </p:nvSpPr>
        <p:spPr>
          <a:xfrm>
            <a:off x="10982758" y="6551189"/>
            <a:ext cx="20089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fld id="{00000000-1234-1234-1234-123412341234}" type="slidenum">
              <a:rPr lang="en-US" altLang="zh-TW" sz="1200" smtClean="0">
                <a:solidFill>
                  <a:schemeClr val="tx1"/>
                </a:solidFill>
              </a:rPr>
              <a:pPr algn="ctr"/>
              <a:t>‹#›</a:t>
            </a:fld>
            <a:endParaRPr lang="zh-TW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352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4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7.wdp"/><Relationship Id="rId3" Type="http://schemas.openxmlformats.org/officeDocument/2006/relationships/image" Target="../media/image22.png"/><Relationship Id="rId7" Type="http://schemas.microsoft.com/office/2007/relationships/hdphoto" Target="../media/hdphoto5.wdp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microsoft.com/office/2007/relationships/hdphoto" Target="../media/hdphoto6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openxmlformats.org/officeDocument/2006/relationships/image" Target="../media/image20.svg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94C889-9271-A84D-B171-79C2A6D34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52" y="1329251"/>
            <a:ext cx="7890933" cy="50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73B41C-56F9-A849-9E65-0113ED5BCCE2}"/>
              </a:ext>
            </a:extLst>
          </p:cNvPr>
          <p:cNvSpPr/>
          <p:nvPr/>
        </p:nvSpPr>
        <p:spPr>
          <a:xfrm>
            <a:off x="0" y="6411235"/>
            <a:ext cx="12192000" cy="446765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50000"/>
                </a:schemeClr>
              </a:gs>
              <a:gs pos="0">
                <a:srgbClr val="26ACCF">
                  <a:alpha val="50000"/>
                </a:srgbClr>
              </a:gs>
              <a:gs pos="99000">
                <a:srgbClr val="26ACCF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67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2ECD3-DE72-EC44-9352-DC920F92FF9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87309" y="2615143"/>
            <a:ext cx="9217379" cy="16557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zh-TW" sz="4000" b="1" dirty="0">
                <a:latin typeface="Gadugi" panose="020B0502040204020203" pitchFamily="34" charset="0"/>
                <a:ea typeface="Gadugi" panose="020B0502040204020203" pitchFamily="34" charset="0"/>
              </a:rPr>
              <a:t>Lessons from TAIFEX for</a:t>
            </a:r>
          </a:p>
          <a:p>
            <a:pPr marL="0" indent="0" algn="ctr">
              <a:buNone/>
            </a:pPr>
            <a:r>
              <a:rPr lang="en-US" altLang="zh-TW" sz="4000" b="1" dirty="0">
                <a:latin typeface="Gadugi" panose="020B0502040204020203" pitchFamily="34" charset="0"/>
                <a:ea typeface="Gadugi" panose="020B0502040204020203" pitchFamily="34" charset="0"/>
              </a:rPr>
              <a:t>Launching the Night Trading Session</a:t>
            </a:r>
            <a:endParaRPr sz="4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85D0E-391E-9949-BAD0-C3B75815786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13317" y="1293966"/>
            <a:ext cx="9383713" cy="836613"/>
          </a:xfrm>
          <a:prstGeom prst="rect">
            <a:avLst/>
          </a:prstGeom>
        </p:spPr>
        <p:txBody>
          <a:bodyPr/>
          <a:lstStyle/>
          <a:p>
            <a:r>
              <a:rPr lang="en-US" altLang="zh-TW" sz="4000" b="1" dirty="0">
                <a:latin typeface="Gadugi" panose="020B0502040204020203" pitchFamily="34" charset="0"/>
                <a:ea typeface="Gadugi" panose="020B0502040204020203" pitchFamily="34" charset="0"/>
              </a:rPr>
              <a:t>Balancing Growth and Stability:</a:t>
            </a:r>
            <a:endParaRPr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F971C5-25AE-774F-8B82-DFA2DCAE8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085" y="6484810"/>
            <a:ext cx="4622800" cy="372533"/>
          </a:xfrm>
          <a:prstGeom prst="rect">
            <a:avLst/>
          </a:prstGeom>
        </p:spPr>
      </p:pic>
      <p:sp>
        <p:nvSpPr>
          <p:cNvPr id="6" name="副标题 4">
            <a:extLst>
              <a:ext uri="{FF2B5EF4-FFF2-40B4-BE49-F238E27FC236}">
                <a16:creationId xmlns:a16="http://schemas.microsoft.com/office/drawing/2014/main" id="{4FA9E810-E0CA-A187-57CA-042B45348826}"/>
              </a:ext>
            </a:extLst>
          </p:cNvPr>
          <p:cNvSpPr txBox="1">
            <a:spLocks/>
          </p:cNvSpPr>
          <p:nvPr/>
        </p:nvSpPr>
        <p:spPr>
          <a:xfrm>
            <a:off x="3064410" y="4426716"/>
            <a:ext cx="6063178" cy="1137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EA97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Microsoft JhengHei" panose="020B0604030504040204" charset="-120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r>
              <a:rPr lang="en-US" altLang="zh-TW" sz="2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Taiwan Futures Exchange (TAIFEX)</a:t>
            </a:r>
          </a:p>
          <a:p>
            <a:pPr algn="ctr"/>
            <a:r>
              <a:rPr lang="en-US" altLang="zh-TW" sz="2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June 2026</a:t>
            </a:r>
          </a:p>
        </p:txBody>
      </p:sp>
    </p:spTree>
    <p:extLst>
      <p:ext uri="{BB962C8B-B14F-4D97-AF65-F5344CB8AC3E}">
        <p14:creationId xmlns:p14="http://schemas.microsoft.com/office/powerpoint/2010/main" val="247364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98F0B5-4FDD-75D2-CDC2-E6B82669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05" y="2677049"/>
            <a:ext cx="9407252" cy="1820114"/>
          </a:xfrm>
        </p:spPr>
        <p:txBody>
          <a:bodyPr wrap="square">
            <a:spAutoFit/>
          </a:bodyPr>
          <a:lstStyle/>
          <a:p>
            <a:pPr>
              <a:lnSpc>
                <a:spcPts val="7000"/>
              </a:lnSpc>
            </a:pPr>
            <a:r>
              <a:rPr lang="en-US" altLang="zh-TW" sz="5400" b="1" dirty="0"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What measurable results were achieved</a:t>
            </a:r>
          </a:p>
        </p:txBody>
      </p:sp>
    </p:spTree>
    <p:extLst>
      <p:ext uri="{BB962C8B-B14F-4D97-AF65-F5344CB8AC3E}">
        <p14:creationId xmlns:p14="http://schemas.microsoft.com/office/powerpoint/2010/main" val="348356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891CEE-3DD0-478C-5175-4C56C3191576}"/>
              </a:ext>
            </a:extLst>
          </p:cNvPr>
          <p:cNvSpPr txBox="1">
            <a:spLocks/>
          </p:cNvSpPr>
          <p:nvPr/>
        </p:nvSpPr>
        <p:spPr>
          <a:xfrm>
            <a:off x="479120" y="269084"/>
            <a:ext cx="1157136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j-cs"/>
                <a:sym typeface="Arial" panose="020B0604020202020204"/>
              </a:rPr>
              <a:t>Steady Growth in </a:t>
            </a:r>
            <a:r>
              <a:rPr lang="en-US" altLang="zh-TW" sz="3600" b="1" dirty="0">
                <a:latin typeface="Gadugi" panose="020B0502040204020203" pitchFamily="34" charset="0"/>
                <a:ea typeface="Gadugi" panose="020B0502040204020203" pitchFamily="34" charset="0"/>
              </a:rPr>
              <a:t>Night Session Trading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j-cs"/>
                <a:sym typeface="Arial" panose="020B0604020202020204"/>
              </a:rPr>
              <a:t>Volume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224ACE6-E1AA-B0CB-0A14-8456398E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2674" y="6571253"/>
            <a:ext cx="2743200" cy="2475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B20B1265-709E-4441-B224-E8AE9D83E2E2}" type="slidenum"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11</a:t>
            </a:fld>
            <a:endParaRPr kumimoji="0" lang="hu-HU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Gadugi" panose="020B0502040204020203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52B68F3-BBAC-FF8C-0220-3A1C2664BEF6}"/>
              </a:ext>
            </a:extLst>
          </p:cNvPr>
          <p:cNvSpPr txBox="1"/>
          <p:nvPr/>
        </p:nvSpPr>
        <p:spPr>
          <a:xfrm>
            <a:off x="484414" y="1197429"/>
            <a:ext cx="11447941" cy="498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914377">
              <a:lnSpc>
                <a:spcPts val="26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zh-TW" sz="2000" b="1" kern="12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Night session trading now accounts for</a:t>
            </a:r>
            <a:r>
              <a:rPr lang="zh-TW" altLang="en-US" sz="2000" b="1" kern="12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 </a:t>
            </a:r>
            <a:r>
              <a:rPr lang="en-US" altLang="zh-TW" sz="2000" b="1" kern="12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nearly </a:t>
            </a:r>
            <a:r>
              <a:rPr lang="en-US" altLang="zh-TW" sz="2800" b="1" kern="12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35% </a:t>
            </a:r>
            <a:r>
              <a:rPr lang="en-US" altLang="zh-TW" sz="2000" b="1" kern="12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of total TAIFEX volume.</a:t>
            </a:r>
          </a:p>
          <a:p>
            <a:pPr marL="228594" indent="-228594" defTabSz="914377">
              <a:lnSpc>
                <a:spcPts val="28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endParaRPr lang="en-US" altLang="zh-TW" sz="1800" b="1" kern="1200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  <a:p>
            <a:pPr marL="228594" indent="-228594" defTabSz="914377">
              <a:lnSpc>
                <a:spcPts val="28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endParaRPr lang="en-US" altLang="zh-TW" sz="1800" b="1" kern="1200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  <a:p>
            <a:pPr marL="228594" indent="-228594" defTabSz="914377">
              <a:lnSpc>
                <a:spcPts val="28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endParaRPr lang="en-US" altLang="zh-TW" sz="1800" b="1" kern="1200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  <a:p>
            <a:pPr marL="228594" indent="-228594" defTabSz="914377">
              <a:lnSpc>
                <a:spcPts val="28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endParaRPr lang="en-US" altLang="zh-TW" sz="1800" b="1" kern="1200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  <a:p>
            <a:pPr marL="228594" indent="-228594" defTabSz="914377">
              <a:lnSpc>
                <a:spcPts val="28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endParaRPr lang="en-US" altLang="zh-TW" sz="1800" b="1" kern="1200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  <a:p>
            <a:pPr marL="228594" indent="-228594" defTabSz="914377">
              <a:lnSpc>
                <a:spcPts val="28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endParaRPr lang="en-US" altLang="zh-TW" sz="1800" b="1" kern="1200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  <a:p>
            <a:pPr marL="228594" indent="-228594" defTabSz="914377">
              <a:lnSpc>
                <a:spcPts val="28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endParaRPr lang="en-US" altLang="zh-TW" sz="1800" b="1" kern="1200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  <a:p>
            <a:pPr marL="228594" indent="-228594" defTabSz="914377">
              <a:lnSpc>
                <a:spcPts val="28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endParaRPr lang="en-US" altLang="zh-TW" sz="1800" b="1" kern="1200" dirty="0">
              <a:solidFill>
                <a:schemeClr val="tx1"/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  <a:p>
            <a:pPr marL="228594" indent="-228594" defTabSz="914377">
              <a:lnSpc>
                <a:spcPts val="26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zh-TW" sz="1800" b="1" kern="12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Over half of night session volume (52.3%) is concentrated around the European and U.S. market opens.</a:t>
            </a:r>
            <a:endParaRPr lang="zh-TW" altLang="en-US" sz="1800" b="1" kern="1200" dirty="0">
              <a:solidFill>
                <a:schemeClr val="tx1"/>
              </a:solidFill>
              <a:latin typeface="Gadugi" panose="020B0502040204020203" pitchFamily="34" charset="0"/>
              <a:cs typeface="+mn-cs"/>
            </a:endParaRPr>
          </a:p>
        </p:txBody>
      </p:sp>
      <p:graphicFrame>
        <p:nvGraphicFramePr>
          <p:cNvPr id="13" name="圖表 12">
            <a:extLst>
              <a:ext uri="{FF2B5EF4-FFF2-40B4-BE49-F238E27FC236}">
                <a16:creationId xmlns:a16="http://schemas.microsoft.com/office/drawing/2014/main" id="{64EB3C89-74BC-129C-CFF6-133B5280F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398659"/>
              </p:ext>
            </p:extLst>
          </p:nvPr>
        </p:nvGraphicFramePr>
        <p:xfrm>
          <a:off x="1712685" y="1946519"/>
          <a:ext cx="8766629" cy="348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327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891CEE-3DD0-478C-5175-4C56C3191576}"/>
              </a:ext>
            </a:extLst>
          </p:cNvPr>
          <p:cNvSpPr txBox="1">
            <a:spLocks/>
          </p:cNvSpPr>
          <p:nvPr/>
        </p:nvSpPr>
        <p:spPr>
          <a:xfrm>
            <a:off x="479120" y="269084"/>
            <a:ext cx="1157136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j-cs"/>
                <a:sym typeface="Arial" panose="020B0604020202020204"/>
              </a:rPr>
              <a:t>Market Structure &amp; Product Breakdown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224ACE6-E1AA-B0CB-0A14-8456398E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2674" y="6571253"/>
            <a:ext cx="2743200" cy="2475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B20B1265-709E-4441-B224-E8AE9D83E2E2}" type="slidenum"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12</a:t>
            </a:fld>
            <a:endParaRPr kumimoji="0" lang="hu-HU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Gadugi" panose="020B0502040204020203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52B68F3-BBAC-FF8C-0220-3A1C2664BEF6}"/>
              </a:ext>
            </a:extLst>
          </p:cNvPr>
          <p:cNvSpPr txBox="1"/>
          <p:nvPr/>
        </p:nvSpPr>
        <p:spPr>
          <a:xfrm>
            <a:off x="484414" y="1197429"/>
            <a:ext cx="11402785" cy="122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914377">
              <a:lnSpc>
                <a:spcPts val="26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zh-TW" sz="2000" b="1" kern="12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The share of overseas institutional trading has grown steadily, reaching 35.52% in</a:t>
            </a:r>
            <a:r>
              <a:rPr lang="zh-TW" altLang="en-US" sz="2000" b="1" kern="12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 </a:t>
            </a:r>
            <a:r>
              <a:rPr lang="en-US" altLang="zh-TW" sz="2000" b="1" kern="12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2026.</a:t>
            </a:r>
          </a:p>
          <a:p>
            <a:pPr marL="228594" indent="-228594" defTabSz="914377">
              <a:lnSpc>
                <a:spcPts val="26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zh-TW" sz="2000" b="1" kern="12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Mini and micro contracts represent a higher share of night session volume compared to the overall market, reflecting stronger retail participation.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6BD71058-5365-0952-3F43-179FCD35C4FE}"/>
              </a:ext>
            </a:extLst>
          </p:cNvPr>
          <p:cNvGrpSpPr/>
          <p:nvPr/>
        </p:nvGrpSpPr>
        <p:grpSpPr>
          <a:xfrm>
            <a:off x="793428" y="2968277"/>
            <a:ext cx="5192232" cy="3478664"/>
            <a:chOff x="556973" y="2755625"/>
            <a:chExt cx="5192232" cy="3478664"/>
          </a:xfrm>
        </p:grpSpPr>
        <p:graphicFrame>
          <p:nvGraphicFramePr>
            <p:cNvPr id="3" name="圖表 2">
              <a:extLst>
                <a:ext uri="{FF2B5EF4-FFF2-40B4-BE49-F238E27FC236}">
                  <a16:creationId xmlns:a16="http://schemas.microsoft.com/office/drawing/2014/main" id="{B092850F-99B7-F809-80AF-B472807D916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36892824"/>
                </p:ext>
              </p:extLst>
            </p:nvPr>
          </p:nvGraphicFramePr>
          <p:xfrm>
            <a:off x="556973" y="2755625"/>
            <a:ext cx="5192232" cy="34786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D9A58BB4-CE7F-A6C2-98A9-6A52969A8478}"/>
                </a:ext>
              </a:extLst>
            </p:cNvPr>
            <p:cNvSpPr txBox="1"/>
            <p:nvPr/>
          </p:nvSpPr>
          <p:spPr>
            <a:xfrm>
              <a:off x="2382765" y="4066586"/>
              <a:ext cx="13492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chemeClr val="tx1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Market Structure</a:t>
              </a:r>
              <a:endParaRPr lang="en-US" sz="2000" b="1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</p:grpSp>
      <p:sp>
        <p:nvSpPr>
          <p:cNvPr id="10" name="Text Box 12">
            <a:extLst>
              <a:ext uri="{FF2B5EF4-FFF2-40B4-BE49-F238E27FC236}">
                <a16:creationId xmlns:a16="http://schemas.microsoft.com/office/drawing/2014/main" id="{E2404A25-D975-4435-48A3-46C7D4A73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6427" y="2586798"/>
            <a:ext cx="29783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TW" sz="1600" i="1" dirty="0">
                <a:latin typeface="Calibri" pitchFamily="34" charset="0"/>
                <a:ea typeface="標楷體" pitchFamily="65" charset="-120"/>
              </a:rPr>
              <a:t>Data Period: Jan to Apr 2026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524142B5-1095-8695-E37E-F86217BDE722}"/>
              </a:ext>
            </a:extLst>
          </p:cNvPr>
          <p:cNvGrpSpPr/>
          <p:nvPr/>
        </p:nvGrpSpPr>
        <p:grpSpPr>
          <a:xfrm>
            <a:off x="6352511" y="2968277"/>
            <a:ext cx="5192232" cy="3478664"/>
            <a:chOff x="556973" y="2755625"/>
            <a:chExt cx="5192232" cy="3478664"/>
          </a:xfrm>
        </p:grpSpPr>
        <p:graphicFrame>
          <p:nvGraphicFramePr>
            <p:cNvPr id="12" name="圖表 11">
              <a:extLst>
                <a:ext uri="{FF2B5EF4-FFF2-40B4-BE49-F238E27FC236}">
                  <a16:creationId xmlns:a16="http://schemas.microsoft.com/office/drawing/2014/main" id="{42E6C42F-7CEB-953B-98E9-64AC7A606E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17584532"/>
                </p:ext>
              </p:extLst>
            </p:nvPr>
          </p:nvGraphicFramePr>
          <p:xfrm>
            <a:off x="556973" y="2755625"/>
            <a:ext cx="5192232" cy="34786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5C218604-0414-0730-A52D-B748E694880E}"/>
                </a:ext>
              </a:extLst>
            </p:cNvPr>
            <p:cNvSpPr txBox="1"/>
            <p:nvPr/>
          </p:nvSpPr>
          <p:spPr>
            <a:xfrm>
              <a:off x="1735001" y="4066586"/>
              <a:ext cx="15425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solidFill>
                    <a:schemeClr val="tx1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Product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Breakdown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944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891CEE-3DD0-478C-5175-4C56C3191576}"/>
              </a:ext>
            </a:extLst>
          </p:cNvPr>
          <p:cNvSpPr txBox="1">
            <a:spLocks/>
          </p:cNvSpPr>
          <p:nvPr/>
        </p:nvSpPr>
        <p:spPr>
          <a:xfrm>
            <a:off x="479120" y="269084"/>
            <a:ext cx="1157136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j-cs"/>
                <a:sym typeface="Arial" panose="020B0604020202020204"/>
              </a:rPr>
              <a:t>Night Session in Action: U.S. Tariff Shock 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224ACE6-E1AA-B0CB-0A14-8456398E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2674" y="6571253"/>
            <a:ext cx="2743200" cy="2475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B20B1265-709E-4441-B224-E8AE9D83E2E2}" type="slidenum"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13</a:t>
            </a:fld>
            <a:endParaRPr kumimoji="0" lang="hu-HU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Gadugi" panose="020B0502040204020203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D0A895A-C970-9BE3-522D-97407F95ECAC}"/>
              </a:ext>
            </a:extLst>
          </p:cNvPr>
          <p:cNvSpPr/>
          <p:nvPr/>
        </p:nvSpPr>
        <p:spPr>
          <a:xfrm>
            <a:off x="690149" y="1853717"/>
            <a:ext cx="123825" cy="3888000"/>
          </a:xfrm>
          <a:prstGeom prst="rect">
            <a:avLst/>
          </a:prstGeom>
          <a:solidFill>
            <a:srgbClr val="C6D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ED5B4E6-F818-F06B-54C8-672F92CEAE04}"/>
              </a:ext>
            </a:extLst>
          </p:cNvPr>
          <p:cNvSpPr/>
          <p:nvPr/>
        </p:nvSpPr>
        <p:spPr>
          <a:xfrm>
            <a:off x="229087" y="1238307"/>
            <a:ext cx="1255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203864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Taiwan Time</a:t>
            </a:r>
          </a:p>
          <a:p>
            <a:pPr algn="ctr"/>
            <a:r>
              <a:rPr lang="en-US" altLang="zh-TW" b="1" dirty="0">
                <a:solidFill>
                  <a:srgbClr val="203864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April, 2025</a:t>
            </a:r>
            <a:endParaRPr lang="zh-TW" altLang="en-US" dirty="0">
              <a:latin typeface="Gadugi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6FE7D99-AE07-2659-9949-503F284683E2}"/>
              </a:ext>
            </a:extLst>
          </p:cNvPr>
          <p:cNvSpPr/>
          <p:nvPr/>
        </p:nvSpPr>
        <p:spPr>
          <a:xfrm>
            <a:off x="856823" y="1847644"/>
            <a:ext cx="5650622" cy="432000"/>
          </a:xfrm>
          <a:prstGeom prst="rect">
            <a:avLst/>
          </a:prstGeom>
          <a:solidFill>
            <a:srgbClr val="002060"/>
          </a:solidFill>
          <a:ln>
            <a:solidFill>
              <a:srgbClr val="E4E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lvl="1" eaLnBrk="0" fontAlgn="base">
              <a:buClrTx/>
              <a:buSzPct val="80000"/>
              <a:defRPr/>
            </a:pPr>
            <a:r>
              <a:rPr lang="en-US" altLang="zh-TW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4:00</a:t>
            </a:r>
            <a:r>
              <a:rPr lang="zh-TW" altLang="en-US" b="1" dirty="0">
                <a:solidFill>
                  <a:schemeClr val="bg1"/>
                </a:solidFill>
                <a:latin typeface="Gadugi" panose="020B0502040204020203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 </a:t>
            </a:r>
            <a:r>
              <a:rPr lang="en-US" altLang="zh-TW" sz="18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Trump announced reciprocal tariff measures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0C77F84-3E73-90B6-568C-A12686D54632}"/>
              </a:ext>
            </a:extLst>
          </p:cNvPr>
          <p:cNvSpPr/>
          <p:nvPr/>
        </p:nvSpPr>
        <p:spPr>
          <a:xfrm>
            <a:off x="500062" y="1814822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</a:t>
            </a:r>
            <a:r>
              <a:rPr lang="en-US" altLang="zh-TW" sz="1200" b="1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rd</a:t>
            </a:r>
            <a:endParaRPr lang="zh-TW" altLang="en-US" b="1" dirty="0">
              <a:solidFill>
                <a:schemeClr val="tx1"/>
              </a:solidFill>
              <a:latin typeface="Gadugi" panose="020B0502040204020203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D48B1-D80A-28BC-6B7A-F6B1EE15B64C}"/>
              </a:ext>
            </a:extLst>
          </p:cNvPr>
          <p:cNvSpPr/>
          <p:nvPr/>
        </p:nvSpPr>
        <p:spPr>
          <a:xfrm>
            <a:off x="968061" y="2418749"/>
            <a:ext cx="5496535" cy="1466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eaLnBrk="0" fontAlgn="base">
              <a:lnSpc>
                <a:spcPts val="2600"/>
              </a:lnSpc>
              <a:spcBef>
                <a:spcPts val="600"/>
              </a:spcBef>
              <a:buClrTx/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TW" sz="1800" b="1" u="sng" dirty="0" err="1">
                <a:solidFill>
                  <a:srgbClr val="203864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TAIFEX</a:t>
            </a:r>
            <a:r>
              <a:rPr lang="en-US" altLang="zh-TW" sz="1800" b="1" u="sng" dirty="0">
                <a:solidFill>
                  <a:srgbClr val="203864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 night session market responded instantly to the bearish shock.</a:t>
            </a:r>
          </a:p>
          <a:p>
            <a:pPr marL="252000" lvl="2" eaLnBrk="0" fontAlgn="base">
              <a:lnSpc>
                <a:spcPts val="2600"/>
              </a:lnSpc>
              <a:spcBef>
                <a:spcPts val="600"/>
              </a:spcBef>
              <a:buClrTx/>
              <a:buSzPct val="80000"/>
              <a:defRPr/>
            </a:pPr>
            <a:r>
              <a:rPr lang="en-US" altLang="zh-TW" sz="1600" dirty="0">
                <a:solidFill>
                  <a:srgbClr val="20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Within 1 hour, trading volume surged to 140,000 contracts, and TAIEX futures dropped nearly 3%.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E05EB55-9453-A6A5-1C26-9D998F8B6E5F}"/>
              </a:ext>
            </a:extLst>
          </p:cNvPr>
          <p:cNvSpPr/>
          <p:nvPr/>
        </p:nvSpPr>
        <p:spPr>
          <a:xfrm>
            <a:off x="6772940" y="1304415"/>
            <a:ext cx="5194554" cy="52668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7" name="圖表 26">
            <a:extLst>
              <a:ext uri="{FF2B5EF4-FFF2-40B4-BE49-F238E27FC236}">
                <a16:creationId xmlns:a16="http://schemas.microsoft.com/office/drawing/2014/main" id="{B60F7F39-BAB7-9A17-ED63-2E129AFE15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438404"/>
              </p:ext>
            </p:extLst>
          </p:nvPr>
        </p:nvGraphicFramePr>
        <p:xfrm>
          <a:off x="6835282" y="1304415"/>
          <a:ext cx="4904173" cy="283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圖表 27">
            <a:extLst>
              <a:ext uri="{FF2B5EF4-FFF2-40B4-BE49-F238E27FC236}">
                <a16:creationId xmlns:a16="http://schemas.microsoft.com/office/drawing/2014/main" id="{6C97CED7-8E2C-6559-436B-0EF76E6AD621}"/>
              </a:ext>
            </a:extLst>
          </p:cNvPr>
          <p:cNvGraphicFramePr>
            <a:graphicFrameLocks/>
          </p:cNvGraphicFramePr>
          <p:nvPr/>
        </p:nvGraphicFramePr>
        <p:xfrm>
          <a:off x="6835282" y="4137093"/>
          <a:ext cx="4904173" cy="232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矩形 28">
            <a:extLst>
              <a:ext uri="{FF2B5EF4-FFF2-40B4-BE49-F238E27FC236}">
                <a16:creationId xmlns:a16="http://schemas.microsoft.com/office/drawing/2014/main" id="{72267A0A-4B99-B6AC-B1B4-B97E55B88720}"/>
              </a:ext>
            </a:extLst>
          </p:cNvPr>
          <p:cNvSpPr/>
          <p:nvPr/>
        </p:nvSpPr>
        <p:spPr>
          <a:xfrm>
            <a:off x="11200578" y="2042612"/>
            <a:ext cx="464701" cy="4419061"/>
          </a:xfrm>
          <a:prstGeom prst="rect">
            <a:avLst/>
          </a:prstGeom>
          <a:noFill/>
          <a:ln w="28575">
            <a:solidFill>
              <a:srgbClr val="E977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F3B0624-7036-5F5E-0352-ABCC14FBA571}"/>
              </a:ext>
            </a:extLst>
          </p:cNvPr>
          <p:cNvSpPr txBox="1"/>
          <p:nvPr/>
        </p:nvSpPr>
        <p:spPr>
          <a:xfrm>
            <a:off x="1176324" y="4137093"/>
            <a:ext cx="5080007" cy="1195483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lnSpc>
                <a:spcPts val="2600"/>
              </a:lnSpc>
            </a:pPr>
            <a:r>
              <a:rPr lang="en-US" altLang="zh-TW" sz="1600" b="1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With </a:t>
            </a:r>
            <a:r>
              <a:rPr lang="en-US" altLang="zh-TW" sz="2000" b="1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19 hours </a:t>
            </a:r>
            <a:r>
              <a:rPr lang="en-US" altLang="zh-TW" sz="1600" b="1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of trading coverage across Asian, European, and U.S. time zones, investors could </a:t>
            </a:r>
            <a:r>
              <a:rPr lang="en-US" altLang="zh-TW" sz="2000" b="1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hedge in real time </a:t>
            </a:r>
            <a:r>
              <a:rPr lang="en-US" altLang="zh-TW" sz="1600" b="1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as the news broke.</a:t>
            </a:r>
            <a:endParaRPr lang="zh-TW" altLang="en-US" b="1" dirty="0">
              <a:solidFill>
                <a:srgbClr val="002060"/>
              </a:solidFill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1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6FE7D99-AE07-2659-9949-503F284683E2}"/>
              </a:ext>
            </a:extLst>
          </p:cNvPr>
          <p:cNvSpPr/>
          <p:nvPr/>
        </p:nvSpPr>
        <p:spPr>
          <a:xfrm>
            <a:off x="856823" y="1847644"/>
            <a:ext cx="5650622" cy="432000"/>
          </a:xfrm>
          <a:prstGeom prst="rect">
            <a:avLst/>
          </a:prstGeom>
          <a:solidFill>
            <a:srgbClr val="002060"/>
          </a:solidFill>
          <a:ln>
            <a:solidFill>
              <a:srgbClr val="E4E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lvl="1" eaLnBrk="0" fontAlgn="base">
              <a:buClrTx/>
              <a:buSzPct val="80000"/>
              <a:defRPr/>
            </a:pPr>
            <a:r>
              <a:rPr lang="en-US" altLang="zh-TW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1:00</a:t>
            </a:r>
            <a:r>
              <a:rPr lang="zh-TW" altLang="en-US" b="1" dirty="0">
                <a:solidFill>
                  <a:schemeClr val="bg1"/>
                </a:solidFill>
                <a:latin typeface="Gadugi" panose="020B0502040204020203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 </a:t>
            </a:r>
            <a:r>
              <a:rPr lang="en-US" altLang="zh-TW" sz="18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Trump announced a 90-day tariff pause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891CEE-3DD0-478C-5175-4C56C3191576}"/>
              </a:ext>
            </a:extLst>
          </p:cNvPr>
          <p:cNvSpPr txBox="1">
            <a:spLocks/>
          </p:cNvSpPr>
          <p:nvPr/>
        </p:nvSpPr>
        <p:spPr>
          <a:xfrm>
            <a:off x="479120" y="269084"/>
            <a:ext cx="1157136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j-cs"/>
                <a:sym typeface="Arial" panose="020B0604020202020204"/>
              </a:rPr>
              <a:t>Night Session in Action: U.S. Tariff Shock 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224ACE6-E1AA-B0CB-0A14-8456398E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2674" y="6571253"/>
            <a:ext cx="2743200" cy="2475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B20B1265-709E-4441-B224-E8AE9D83E2E2}" type="slidenum"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14</a:t>
            </a:fld>
            <a:endParaRPr kumimoji="0" lang="hu-HU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Gadugi" panose="020B0502040204020203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D0A895A-C970-9BE3-522D-97407F95ECAC}"/>
              </a:ext>
            </a:extLst>
          </p:cNvPr>
          <p:cNvSpPr/>
          <p:nvPr/>
        </p:nvSpPr>
        <p:spPr>
          <a:xfrm>
            <a:off x="690149" y="1853717"/>
            <a:ext cx="123825" cy="3240000"/>
          </a:xfrm>
          <a:prstGeom prst="rect">
            <a:avLst/>
          </a:prstGeom>
          <a:solidFill>
            <a:srgbClr val="C6D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ED5B4E6-F818-F06B-54C8-672F92CEAE04}"/>
              </a:ext>
            </a:extLst>
          </p:cNvPr>
          <p:cNvSpPr/>
          <p:nvPr/>
        </p:nvSpPr>
        <p:spPr>
          <a:xfrm>
            <a:off x="229087" y="1238307"/>
            <a:ext cx="1255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203864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Taiwan Time</a:t>
            </a:r>
          </a:p>
          <a:p>
            <a:pPr algn="ctr"/>
            <a:r>
              <a:rPr lang="en-US" altLang="zh-TW" b="1" dirty="0">
                <a:solidFill>
                  <a:srgbClr val="203864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April, 2025</a:t>
            </a:r>
            <a:endParaRPr lang="zh-TW" altLang="en-US" dirty="0">
              <a:latin typeface="Gadugi" panose="020B0502040204020203" pitchFamily="34" charset="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0C77F84-3E73-90B6-568C-A12686D54632}"/>
              </a:ext>
            </a:extLst>
          </p:cNvPr>
          <p:cNvSpPr/>
          <p:nvPr/>
        </p:nvSpPr>
        <p:spPr>
          <a:xfrm>
            <a:off x="500062" y="1814822"/>
            <a:ext cx="504000" cy="504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10</a:t>
            </a:r>
            <a:r>
              <a:rPr lang="en-US" altLang="zh-TW" sz="1200" b="1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</a:t>
            </a:r>
            <a:endParaRPr lang="zh-TW" altLang="en-US" b="1" dirty="0">
              <a:solidFill>
                <a:schemeClr val="tx1"/>
              </a:solidFill>
              <a:latin typeface="Gadugi" panose="020B0502040204020203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75D48B1-D80A-28BC-6B7A-F6B1EE15B64C}"/>
              </a:ext>
            </a:extLst>
          </p:cNvPr>
          <p:cNvSpPr/>
          <p:nvPr/>
        </p:nvSpPr>
        <p:spPr>
          <a:xfrm>
            <a:off x="968061" y="2418749"/>
            <a:ext cx="5496535" cy="1062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eaLnBrk="0" fontAlgn="base">
              <a:lnSpc>
                <a:spcPts val="2600"/>
              </a:lnSpc>
              <a:spcBef>
                <a:spcPts val="600"/>
              </a:spcBef>
              <a:buClrTx/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TW" sz="1800" b="1" u="sng" dirty="0">
                <a:solidFill>
                  <a:srgbClr val="203864"/>
                </a:solidFill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</a:rPr>
              <a:t>TAIEX futures hit limit-up in the night session and opened at limit-up again when the day session began the next morning.</a:t>
            </a:r>
            <a:endParaRPr lang="en-US" altLang="zh-TW" sz="1600" dirty="0">
              <a:solidFill>
                <a:srgbClr val="2038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E05EB55-9453-A6A5-1C26-9D998F8B6E5F}"/>
              </a:ext>
            </a:extLst>
          </p:cNvPr>
          <p:cNvSpPr/>
          <p:nvPr/>
        </p:nvSpPr>
        <p:spPr>
          <a:xfrm>
            <a:off x="6772940" y="1304415"/>
            <a:ext cx="5194554" cy="52668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F3B0624-7036-5F5E-0352-ABCC14FBA571}"/>
              </a:ext>
            </a:extLst>
          </p:cNvPr>
          <p:cNvSpPr txBox="1"/>
          <p:nvPr/>
        </p:nvSpPr>
        <p:spPr>
          <a:xfrm>
            <a:off x="1176324" y="3678767"/>
            <a:ext cx="5080007" cy="1195483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lnSpc>
                <a:spcPts val="2600"/>
              </a:lnSpc>
            </a:pPr>
            <a:r>
              <a:rPr lang="en-US" altLang="zh-TW" sz="1600" b="1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Night session trading served as a </a:t>
            </a:r>
            <a:r>
              <a:rPr lang="en-US" altLang="zh-TW" sz="2000" b="1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real-time price discovery mechanism</a:t>
            </a:r>
            <a:r>
              <a:rPr lang="en-US" altLang="zh-TW" sz="1600" b="1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, providing a critical reference point for the day session open.</a:t>
            </a:r>
            <a:endParaRPr lang="zh-TW" altLang="en-US" b="1" dirty="0">
              <a:solidFill>
                <a:srgbClr val="002060"/>
              </a:solidFill>
              <a:latin typeface="Gadugi" panose="020B0502040204020203" pitchFamily="34" charset="0"/>
            </a:endParaRPr>
          </a:p>
        </p:txBody>
      </p:sp>
      <p:graphicFrame>
        <p:nvGraphicFramePr>
          <p:cNvPr id="10" name="圖表 9">
            <a:extLst>
              <a:ext uri="{FF2B5EF4-FFF2-40B4-BE49-F238E27FC236}">
                <a16:creationId xmlns:a16="http://schemas.microsoft.com/office/drawing/2014/main" id="{5A0FB20E-D16F-AF85-9D76-975162F463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841622"/>
              </p:ext>
            </p:extLst>
          </p:nvPr>
        </p:nvGraphicFramePr>
        <p:xfrm>
          <a:off x="6963029" y="1403490"/>
          <a:ext cx="4832798" cy="258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D4C91C91-480C-BA39-2620-2B96C6A61903}"/>
              </a:ext>
            </a:extLst>
          </p:cNvPr>
          <p:cNvSpPr/>
          <p:nvPr/>
        </p:nvSpPr>
        <p:spPr>
          <a:xfrm>
            <a:off x="8541474" y="2086775"/>
            <a:ext cx="684000" cy="3996000"/>
          </a:xfrm>
          <a:prstGeom prst="rect">
            <a:avLst/>
          </a:prstGeom>
          <a:noFill/>
          <a:ln w="28575">
            <a:solidFill>
              <a:srgbClr val="E9770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C46862A8-8226-614D-9696-704BA5B81D03}"/>
              </a:ext>
            </a:extLst>
          </p:cNvPr>
          <p:cNvGrpSpPr/>
          <p:nvPr/>
        </p:nvGrpSpPr>
        <p:grpSpPr>
          <a:xfrm>
            <a:off x="6841955" y="3790394"/>
            <a:ext cx="4953872" cy="2743200"/>
            <a:chOff x="6841955" y="3790394"/>
            <a:chExt cx="4953872" cy="2743200"/>
          </a:xfrm>
        </p:grpSpPr>
        <p:graphicFrame>
          <p:nvGraphicFramePr>
            <p:cNvPr id="11" name="圖表 10">
              <a:extLst>
                <a:ext uri="{FF2B5EF4-FFF2-40B4-BE49-F238E27FC236}">
                  <a16:creationId xmlns:a16="http://schemas.microsoft.com/office/drawing/2014/main" id="{FCBD6EFB-EB9D-E10D-FBB0-161F5DCAA82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71088417"/>
                </p:ext>
              </p:extLst>
            </p:nvPr>
          </p:nvGraphicFramePr>
          <p:xfrm>
            <a:off x="6841955" y="3790394"/>
            <a:ext cx="4953872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C86BD1C9-80B0-106F-7ADD-C5B606B79118}"/>
                </a:ext>
              </a:extLst>
            </p:cNvPr>
            <p:cNvSpPr txBox="1"/>
            <p:nvPr/>
          </p:nvSpPr>
          <p:spPr>
            <a:xfrm>
              <a:off x="9087251" y="6164234"/>
              <a:ext cx="998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Gadugi" panose="020B0502040204020203" pitchFamily="34" charset="0"/>
                  <a:ea typeface="Gadugi" panose="020B0502040204020203" pitchFamily="34" charset="0"/>
                </a:rPr>
                <a:t>2025/4/10</a:t>
              </a:r>
              <a:endParaRPr lang="zh-TW" altLang="en-US" dirty="0">
                <a:latin typeface="Gadugi" panose="020B0502040204020203" pitchFamily="34" charset="0"/>
              </a:endParaRP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DCBAB8A-403D-D7E4-A1BD-5FE80D979DA2}"/>
              </a:ext>
            </a:extLst>
          </p:cNvPr>
          <p:cNvSpPr txBox="1"/>
          <p:nvPr/>
        </p:nvSpPr>
        <p:spPr>
          <a:xfrm>
            <a:off x="2177" y="5261165"/>
            <a:ext cx="6770763" cy="1310088"/>
          </a:xfrm>
          <a:prstGeom prst="rect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marL="50800" indent="0" algn="ctr">
              <a:buNone/>
            </a:pPr>
            <a:r>
              <a:rPr lang="en-US" altLang="zh-TW" sz="20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Round-the-clock trading strengthens market resilience.</a:t>
            </a:r>
          </a:p>
          <a:p>
            <a:pPr marL="50800" indent="0" algn="ctr">
              <a:buNone/>
            </a:pPr>
            <a:r>
              <a:rPr lang="en-US" altLang="zh-TW" sz="20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Night Session price discovery helps stabilize capital markets when it matters most.</a:t>
            </a:r>
          </a:p>
        </p:txBody>
      </p:sp>
    </p:spTree>
    <p:extLst>
      <p:ext uri="{BB962C8B-B14F-4D97-AF65-F5344CB8AC3E}">
        <p14:creationId xmlns:p14="http://schemas.microsoft.com/office/powerpoint/2010/main" val="91488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98F0B5-4FDD-75D2-CDC2-E6B82669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05" y="2677049"/>
            <a:ext cx="10696576" cy="1820114"/>
          </a:xfrm>
        </p:spPr>
        <p:txBody>
          <a:bodyPr wrap="square">
            <a:spAutoFit/>
          </a:bodyPr>
          <a:lstStyle/>
          <a:p>
            <a:pPr>
              <a:lnSpc>
                <a:spcPts val="7000"/>
              </a:lnSpc>
            </a:pPr>
            <a:r>
              <a:rPr lang="en-US" altLang="zh-TW" sz="5400" b="1" dirty="0"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What made it work? </a:t>
            </a:r>
            <a:br>
              <a:rPr lang="en-US" altLang="zh-TW" sz="5400" b="1" dirty="0"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</a:br>
            <a:r>
              <a:rPr lang="en-US" altLang="zh-TW" sz="5400" b="1" dirty="0"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Lessons from </a:t>
            </a:r>
            <a:r>
              <a:rPr lang="en-US" altLang="zh-TW" sz="5400" b="1" dirty="0" err="1"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TAIFEX’s</a:t>
            </a:r>
            <a:r>
              <a:rPr lang="en-US" altLang="zh-TW" sz="5400" b="1" dirty="0"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 journey</a:t>
            </a:r>
          </a:p>
        </p:txBody>
      </p:sp>
    </p:spTree>
    <p:extLst>
      <p:ext uri="{BB962C8B-B14F-4D97-AF65-F5344CB8AC3E}">
        <p14:creationId xmlns:p14="http://schemas.microsoft.com/office/powerpoint/2010/main" val="271543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891CEE-3DD0-478C-5175-4C56C3191576}"/>
              </a:ext>
            </a:extLst>
          </p:cNvPr>
          <p:cNvSpPr txBox="1">
            <a:spLocks/>
          </p:cNvSpPr>
          <p:nvPr/>
        </p:nvSpPr>
        <p:spPr>
          <a:xfrm>
            <a:off x="479120" y="269084"/>
            <a:ext cx="1157136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j-cs"/>
                <a:sym typeface="Arial" panose="020B0604020202020204"/>
              </a:rPr>
              <a:t>5 Keys to a Successful Night Session Market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224ACE6-E1AA-B0CB-0A14-8456398E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2674" y="6571253"/>
            <a:ext cx="2743200" cy="2475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B20B1265-709E-4441-B224-E8AE9D83E2E2}" type="slidenum"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16</a:t>
            </a:fld>
            <a:endParaRPr kumimoji="0" lang="hu-HU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Gadugi" panose="020B0502040204020203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DA4E48F-2457-2E6E-BDD5-AB49BF3A83F3}"/>
              </a:ext>
            </a:extLst>
          </p:cNvPr>
          <p:cNvSpPr txBox="1"/>
          <p:nvPr/>
        </p:nvSpPr>
        <p:spPr>
          <a:xfrm>
            <a:off x="0" y="1294401"/>
            <a:ext cx="12192000" cy="636948"/>
          </a:xfrm>
          <a:prstGeom prst="rect">
            <a:avLst/>
          </a:prstGeom>
          <a:solidFill>
            <a:srgbClr val="EB6E1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0800" indent="0" algn="ctr">
              <a:buNone/>
              <a:defRPr sz="2400" b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 altLang="zh-TW" sz="2200" dirty="0"/>
              <a:t>Depends on discipline, strong safeguards, and seamless market-wide coordination.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652DABB2-020A-076C-1B7F-FF45CEF1594E}"/>
              </a:ext>
            </a:extLst>
          </p:cNvPr>
          <p:cNvSpPr txBox="1"/>
          <p:nvPr/>
        </p:nvSpPr>
        <p:spPr>
          <a:xfrm>
            <a:off x="792192" y="3299766"/>
            <a:ext cx="2277406" cy="83099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Focus on Real Market Needs</a:t>
            </a:r>
            <a:endParaRPr lang="zh-TW" altLang="en-US" sz="2400" b="1" dirty="0">
              <a:solidFill>
                <a:srgbClr val="002060"/>
              </a:solidFill>
              <a:latin typeface="Gadugi" panose="020B0502040204020203" pitchFamily="34" charset="0"/>
            </a:endParaRPr>
          </a:p>
        </p:txBody>
      </p:sp>
      <p:sp>
        <p:nvSpPr>
          <p:cNvPr id="48" name="手繪多邊形 14">
            <a:extLst>
              <a:ext uri="{FF2B5EF4-FFF2-40B4-BE49-F238E27FC236}">
                <a16:creationId xmlns:a16="http://schemas.microsoft.com/office/drawing/2014/main" id="{604EB27D-8AB5-61CB-1534-418EE4D97D61}"/>
              </a:ext>
            </a:extLst>
          </p:cNvPr>
          <p:cNvSpPr/>
          <p:nvPr/>
        </p:nvSpPr>
        <p:spPr>
          <a:xfrm flipV="1">
            <a:off x="3293839" y="2563284"/>
            <a:ext cx="1586064" cy="1819720"/>
          </a:xfrm>
          <a:custGeom>
            <a:avLst/>
            <a:gdLst>
              <a:gd name="connsiteX0" fmla="*/ 494979 w 1586064"/>
              <a:gd name="connsiteY0" fmla="*/ 0 h 1819720"/>
              <a:gd name="connsiteX1" fmla="*/ 1586064 w 1586064"/>
              <a:gd name="connsiteY1" fmla="*/ 792720 h 1819720"/>
              <a:gd name="connsiteX2" fmla="*/ 1579267 w 1586064"/>
              <a:gd name="connsiteY2" fmla="*/ 801808 h 1819720"/>
              <a:gd name="connsiteX3" fmla="*/ 1355678 w 1586064"/>
              <a:gd name="connsiteY3" fmla="*/ 1418577 h 1819720"/>
              <a:gd name="connsiteX4" fmla="*/ 1350611 w 1586064"/>
              <a:gd name="connsiteY4" fmla="*/ 1518933 h 1819720"/>
              <a:gd name="connsiteX5" fmla="*/ 1352549 w 1586064"/>
              <a:gd name="connsiteY5" fmla="*/ 1518933 h 1819720"/>
              <a:gd name="connsiteX6" fmla="*/ 1350566 w 1586064"/>
              <a:gd name="connsiteY6" fmla="*/ 1519815 h 1819720"/>
              <a:gd name="connsiteX7" fmla="*/ 1350526 w 1586064"/>
              <a:gd name="connsiteY7" fmla="*/ 1520607 h 1819720"/>
              <a:gd name="connsiteX8" fmla="*/ 676275 w 1586064"/>
              <a:gd name="connsiteY8" fmla="*/ 1819720 h 1819720"/>
              <a:gd name="connsiteX9" fmla="*/ 3764 w 1586064"/>
              <a:gd name="connsiteY9" fmla="*/ 1520607 h 1819720"/>
              <a:gd name="connsiteX10" fmla="*/ 526 w 1586064"/>
              <a:gd name="connsiteY10" fmla="*/ 1520607 h 1819720"/>
              <a:gd name="connsiteX11" fmla="*/ 597 w 1586064"/>
              <a:gd name="connsiteY11" fmla="*/ 1519199 h 1819720"/>
              <a:gd name="connsiteX12" fmla="*/ 0 w 1586064"/>
              <a:gd name="connsiteY12" fmla="*/ 1518933 h 1819720"/>
              <a:gd name="connsiteX13" fmla="*/ 12648 w 1586064"/>
              <a:gd name="connsiteY13" fmla="*/ 1280548 h 1819720"/>
              <a:gd name="connsiteX14" fmla="*/ 459827 w 1586064"/>
              <a:gd name="connsiteY14" fmla="*/ 47010 h 181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6064" h="1819720">
                <a:moveTo>
                  <a:pt x="494979" y="0"/>
                </a:moveTo>
                <a:lnTo>
                  <a:pt x="1586064" y="792720"/>
                </a:lnTo>
                <a:lnTo>
                  <a:pt x="1579267" y="801808"/>
                </a:lnTo>
                <a:cubicBezTo>
                  <a:pt x="1457965" y="981360"/>
                  <a:pt x="1378722" y="1191662"/>
                  <a:pt x="1355678" y="1418577"/>
                </a:cubicBezTo>
                <a:lnTo>
                  <a:pt x="1350611" y="1518933"/>
                </a:lnTo>
                <a:lnTo>
                  <a:pt x="1352549" y="1518933"/>
                </a:lnTo>
                <a:lnTo>
                  <a:pt x="1350566" y="1519815"/>
                </a:lnTo>
                <a:lnTo>
                  <a:pt x="1350526" y="1520607"/>
                </a:lnTo>
                <a:lnTo>
                  <a:pt x="676275" y="1819720"/>
                </a:lnTo>
                <a:lnTo>
                  <a:pt x="3764" y="1520607"/>
                </a:lnTo>
                <a:lnTo>
                  <a:pt x="526" y="1520607"/>
                </a:lnTo>
                <a:lnTo>
                  <a:pt x="597" y="1519199"/>
                </a:lnTo>
                <a:lnTo>
                  <a:pt x="0" y="1518933"/>
                </a:lnTo>
                <a:lnTo>
                  <a:pt x="12648" y="1280548"/>
                </a:lnTo>
                <a:cubicBezTo>
                  <a:pt x="58737" y="826716"/>
                  <a:pt x="217220" y="406113"/>
                  <a:pt x="459827" y="4701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手繪多邊形 15">
            <a:extLst>
              <a:ext uri="{FF2B5EF4-FFF2-40B4-BE49-F238E27FC236}">
                <a16:creationId xmlns:a16="http://schemas.microsoft.com/office/drawing/2014/main" id="{3E21164B-95AA-3948-EAB8-40CD15D46F4E}"/>
              </a:ext>
            </a:extLst>
          </p:cNvPr>
          <p:cNvSpPr/>
          <p:nvPr/>
        </p:nvSpPr>
        <p:spPr>
          <a:xfrm flipV="1">
            <a:off x="3852695" y="3635936"/>
            <a:ext cx="1709714" cy="1733249"/>
          </a:xfrm>
          <a:custGeom>
            <a:avLst/>
            <a:gdLst>
              <a:gd name="connsiteX0" fmla="*/ 1292650 w 1709714"/>
              <a:gd name="connsiteY0" fmla="*/ 0 h 1733249"/>
              <a:gd name="connsiteX1" fmla="*/ 1709714 w 1709714"/>
              <a:gd name="connsiteY1" fmla="*/ 1283592 h 1733249"/>
              <a:gd name="connsiteX2" fmla="*/ 1635127 w 1709714"/>
              <a:gd name="connsiteY2" fmla="*/ 1310892 h 1733249"/>
              <a:gd name="connsiteX3" fmla="*/ 1118882 w 1709714"/>
              <a:gd name="connsiteY3" fmla="*/ 1696076 h 1733249"/>
              <a:gd name="connsiteX4" fmla="*/ 1091085 w 1709714"/>
              <a:gd name="connsiteY4" fmla="*/ 1733249 h 1733249"/>
              <a:gd name="connsiteX5" fmla="*/ 0 w 1709714"/>
              <a:gd name="connsiteY5" fmla="*/ 940530 h 1733249"/>
              <a:gd name="connsiteX6" fmla="*/ 77156 w 1709714"/>
              <a:gd name="connsiteY6" fmla="*/ 837350 h 1733249"/>
              <a:gd name="connsiteX7" fmla="*/ 1109646 w 1709714"/>
              <a:gd name="connsiteY7" fmla="*/ 66980 h 173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9714" h="1733249">
                <a:moveTo>
                  <a:pt x="1292650" y="0"/>
                </a:moveTo>
                <a:lnTo>
                  <a:pt x="1709714" y="1283592"/>
                </a:lnTo>
                <a:lnTo>
                  <a:pt x="1635127" y="1310892"/>
                </a:lnTo>
                <a:cubicBezTo>
                  <a:pt x="1433237" y="1396283"/>
                  <a:pt x="1256443" y="1529390"/>
                  <a:pt x="1118882" y="1696076"/>
                </a:cubicBezTo>
                <a:lnTo>
                  <a:pt x="1091085" y="1733249"/>
                </a:lnTo>
                <a:lnTo>
                  <a:pt x="0" y="940530"/>
                </a:lnTo>
                <a:lnTo>
                  <a:pt x="77156" y="837350"/>
                </a:lnTo>
                <a:cubicBezTo>
                  <a:pt x="352278" y="503979"/>
                  <a:pt x="705866" y="237765"/>
                  <a:pt x="1109646" y="669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手繪多邊形 16">
            <a:extLst>
              <a:ext uri="{FF2B5EF4-FFF2-40B4-BE49-F238E27FC236}">
                <a16:creationId xmlns:a16="http://schemas.microsoft.com/office/drawing/2014/main" id="{3F378511-9C29-F1A9-42CE-E288566F929A}"/>
              </a:ext>
            </a:extLst>
          </p:cNvPr>
          <p:cNvSpPr/>
          <p:nvPr/>
        </p:nvSpPr>
        <p:spPr>
          <a:xfrm flipV="1">
            <a:off x="5228751" y="4113101"/>
            <a:ext cx="1600427" cy="1405857"/>
          </a:xfrm>
          <a:custGeom>
            <a:avLst/>
            <a:gdLst>
              <a:gd name="connsiteX0" fmla="*/ 800213 w 1600427"/>
              <a:gd name="connsiteY0" fmla="*/ 0 h 1405857"/>
              <a:gd name="connsiteX1" fmla="*/ 1344358 w 1600427"/>
              <a:gd name="connsiteY1" fmla="*/ 54854 h 1405857"/>
              <a:gd name="connsiteX2" fmla="*/ 1600427 w 1600427"/>
              <a:gd name="connsiteY2" fmla="*/ 120697 h 1405857"/>
              <a:gd name="connsiteX3" fmla="*/ 1182854 w 1600427"/>
              <a:gd name="connsiteY3" fmla="*/ 1405857 h 1405857"/>
              <a:gd name="connsiteX4" fmla="*/ 1072285 w 1600427"/>
              <a:gd name="connsiteY4" fmla="*/ 1377427 h 1405857"/>
              <a:gd name="connsiteX5" fmla="*/ 800214 w 1600427"/>
              <a:gd name="connsiteY5" fmla="*/ 1350001 h 1405857"/>
              <a:gd name="connsiteX6" fmla="*/ 528141 w 1600427"/>
              <a:gd name="connsiteY6" fmla="*/ 1377427 h 1405857"/>
              <a:gd name="connsiteX7" fmla="*/ 417573 w 1600427"/>
              <a:gd name="connsiteY7" fmla="*/ 1405857 h 1405857"/>
              <a:gd name="connsiteX8" fmla="*/ 0 w 1600427"/>
              <a:gd name="connsiteY8" fmla="*/ 120698 h 1405857"/>
              <a:gd name="connsiteX9" fmla="*/ 256069 w 1600427"/>
              <a:gd name="connsiteY9" fmla="*/ 54854 h 1405857"/>
              <a:gd name="connsiteX10" fmla="*/ 800213 w 1600427"/>
              <a:gd name="connsiteY10" fmla="*/ 0 h 140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0427" h="1405857">
                <a:moveTo>
                  <a:pt x="800213" y="0"/>
                </a:moveTo>
                <a:cubicBezTo>
                  <a:pt x="986609" y="0"/>
                  <a:pt x="1168594" y="18888"/>
                  <a:pt x="1344358" y="54854"/>
                </a:cubicBezTo>
                <a:lnTo>
                  <a:pt x="1600427" y="120697"/>
                </a:lnTo>
                <a:lnTo>
                  <a:pt x="1182854" y="1405857"/>
                </a:lnTo>
                <a:lnTo>
                  <a:pt x="1072285" y="1377427"/>
                </a:lnTo>
                <a:cubicBezTo>
                  <a:pt x="984404" y="1359444"/>
                  <a:pt x="893412" y="1350000"/>
                  <a:pt x="800214" y="1350001"/>
                </a:cubicBezTo>
                <a:cubicBezTo>
                  <a:pt x="707015" y="1350000"/>
                  <a:pt x="616023" y="1359445"/>
                  <a:pt x="528141" y="1377427"/>
                </a:cubicBezTo>
                <a:lnTo>
                  <a:pt x="417573" y="1405857"/>
                </a:lnTo>
                <a:lnTo>
                  <a:pt x="0" y="120698"/>
                </a:lnTo>
                <a:lnTo>
                  <a:pt x="256069" y="54854"/>
                </a:lnTo>
                <a:cubicBezTo>
                  <a:pt x="431832" y="18888"/>
                  <a:pt x="613817" y="0"/>
                  <a:pt x="800213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手繪多邊形 17">
            <a:extLst>
              <a:ext uri="{FF2B5EF4-FFF2-40B4-BE49-F238E27FC236}">
                <a16:creationId xmlns:a16="http://schemas.microsoft.com/office/drawing/2014/main" id="{F579842F-6B5C-E122-D609-E7B40F39A035}"/>
              </a:ext>
            </a:extLst>
          </p:cNvPr>
          <p:cNvSpPr/>
          <p:nvPr/>
        </p:nvSpPr>
        <p:spPr>
          <a:xfrm flipV="1">
            <a:off x="6495519" y="3635936"/>
            <a:ext cx="1709715" cy="1733249"/>
          </a:xfrm>
          <a:custGeom>
            <a:avLst/>
            <a:gdLst>
              <a:gd name="connsiteX0" fmla="*/ 417064 w 1709715"/>
              <a:gd name="connsiteY0" fmla="*/ 0 h 1733249"/>
              <a:gd name="connsiteX1" fmla="*/ 600069 w 1709715"/>
              <a:gd name="connsiteY1" fmla="*/ 66980 h 1733249"/>
              <a:gd name="connsiteX2" fmla="*/ 1632558 w 1709715"/>
              <a:gd name="connsiteY2" fmla="*/ 837350 h 1733249"/>
              <a:gd name="connsiteX3" fmla="*/ 1709715 w 1709715"/>
              <a:gd name="connsiteY3" fmla="*/ 940530 h 1733249"/>
              <a:gd name="connsiteX4" fmla="*/ 618629 w 1709715"/>
              <a:gd name="connsiteY4" fmla="*/ 1733249 h 1733249"/>
              <a:gd name="connsiteX5" fmla="*/ 590832 w 1709715"/>
              <a:gd name="connsiteY5" fmla="*/ 1696077 h 1733249"/>
              <a:gd name="connsiteX6" fmla="*/ 74587 w 1709715"/>
              <a:gd name="connsiteY6" fmla="*/ 1310892 h 1733249"/>
              <a:gd name="connsiteX7" fmla="*/ 0 w 1709715"/>
              <a:gd name="connsiteY7" fmla="*/ 1283591 h 173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9715" h="1733249">
                <a:moveTo>
                  <a:pt x="417064" y="0"/>
                </a:moveTo>
                <a:lnTo>
                  <a:pt x="600069" y="66980"/>
                </a:lnTo>
                <a:cubicBezTo>
                  <a:pt x="1003849" y="237764"/>
                  <a:pt x="1357436" y="503979"/>
                  <a:pt x="1632558" y="837350"/>
                </a:cubicBezTo>
                <a:lnTo>
                  <a:pt x="1709715" y="940530"/>
                </a:lnTo>
                <a:lnTo>
                  <a:pt x="618629" y="1733249"/>
                </a:lnTo>
                <a:lnTo>
                  <a:pt x="590832" y="1696077"/>
                </a:lnTo>
                <a:cubicBezTo>
                  <a:pt x="453271" y="1529391"/>
                  <a:pt x="276477" y="1396284"/>
                  <a:pt x="74587" y="1310892"/>
                </a:cubicBezTo>
                <a:lnTo>
                  <a:pt x="0" y="1283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手繪多邊形 18">
            <a:extLst>
              <a:ext uri="{FF2B5EF4-FFF2-40B4-BE49-F238E27FC236}">
                <a16:creationId xmlns:a16="http://schemas.microsoft.com/office/drawing/2014/main" id="{0AC6EDFF-7DCF-8270-594B-51998EC0EF1E}"/>
              </a:ext>
            </a:extLst>
          </p:cNvPr>
          <p:cNvSpPr/>
          <p:nvPr/>
        </p:nvSpPr>
        <p:spPr>
          <a:xfrm flipV="1">
            <a:off x="7162809" y="2564603"/>
            <a:ext cx="1585453" cy="1819717"/>
          </a:xfrm>
          <a:custGeom>
            <a:avLst/>
            <a:gdLst>
              <a:gd name="connsiteX0" fmla="*/ 1091086 w 1585453"/>
              <a:gd name="connsiteY0" fmla="*/ 0 h 1819717"/>
              <a:gd name="connsiteX1" fmla="*/ 1126238 w 1585453"/>
              <a:gd name="connsiteY1" fmla="*/ 47008 h 1819717"/>
              <a:gd name="connsiteX2" fmla="*/ 1573416 w 1585453"/>
              <a:gd name="connsiteY2" fmla="*/ 1280545 h 1819717"/>
              <a:gd name="connsiteX3" fmla="*/ 1585453 w 1585453"/>
              <a:gd name="connsiteY3" fmla="*/ 1518930 h 1819717"/>
              <a:gd name="connsiteX4" fmla="*/ 911413 w 1585453"/>
              <a:gd name="connsiteY4" fmla="*/ 1819717 h 1819717"/>
              <a:gd name="connsiteX5" fmla="*/ 238903 w 1585453"/>
              <a:gd name="connsiteY5" fmla="*/ 1520604 h 1819717"/>
              <a:gd name="connsiteX6" fmla="*/ 230386 w 1585453"/>
              <a:gd name="connsiteY6" fmla="*/ 1418575 h 1819717"/>
              <a:gd name="connsiteX7" fmla="*/ 6797 w 1585453"/>
              <a:gd name="connsiteY7" fmla="*/ 801807 h 1819717"/>
              <a:gd name="connsiteX8" fmla="*/ 0 w 1585453"/>
              <a:gd name="connsiteY8" fmla="*/ 792718 h 181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5453" h="1819717">
                <a:moveTo>
                  <a:pt x="1091086" y="0"/>
                </a:moveTo>
                <a:lnTo>
                  <a:pt x="1126238" y="47008"/>
                </a:lnTo>
                <a:cubicBezTo>
                  <a:pt x="1368843" y="406111"/>
                  <a:pt x="1527327" y="826714"/>
                  <a:pt x="1573416" y="1280545"/>
                </a:cubicBezTo>
                <a:lnTo>
                  <a:pt x="1585453" y="1518930"/>
                </a:lnTo>
                <a:lnTo>
                  <a:pt x="911413" y="1819717"/>
                </a:lnTo>
                <a:lnTo>
                  <a:pt x="238903" y="1520604"/>
                </a:lnTo>
                <a:lnTo>
                  <a:pt x="230386" y="1418575"/>
                </a:lnTo>
                <a:cubicBezTo>
                  <a:pt x="207341" y="1191660"/>
                  <a:pt x="128099" y="981358"/>
                  <a:pt x="6797" y="801807"/>
                </a:cubicBezTo>
                <a:lnTo>
                  <a:pt x="0" y="79271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9221395B-2E1E-0A0E-8C0A-207E86077DF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2292" y="3022336"/>
            <a:ext cx="756000" cy="756000"/>
          </a:xfrm>
          <a:prstGeom prst="rect">
            <a:avLst/>
          </a:prstGeom>
        </p:spPr>
      </p:pic>
      <p:pic>
        <p:nvPicPr>
          <p:cNvPr id="57" name="圖片 56">
            <a:extLst>
              <a:ext uri="{FF2B5EF4-FFF2-40B4-BE49-F238E27FC236}">
                <a16:creationId xmlns:a16="http://schemas.microsoft.com/office/drawing/2014/main" id="{2D155EB7-84E3-3DA3-58A1-872A73016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027" y="2314062"/>
            <a:ext cx="1321874" cy="1321874"/>
          </a:xfrm>
          <a:prstGeom prst="rect">
            <a:avLst/>
          </a:prstGeom>
        </p:spPr>
      </p:pic>
      <p:sp>
        <p:nvSpPr>
          <p:cNvPr id="59" name="文字方塊 58">
            <a:extLst>
              <a:ext uri="{FF2B5EF4-FFF2-40B4-BE49-F238E27FC236}">
                <a16:creationId xmlns:a16="http://schemas.microsoft.com/office/drawing/2014/main" id="{0D52651A-B004-B4F6-32DE-979F2F8E23D1}"/>
              </a:ext>
            </a:extLst>
          </p:cNvPr>
          <p:cNvSpPr txBox="1"/>
          <p:nvPr/>
        </p:nvSpPr>
        <p:spPr>
          <a:xfrm>
            <a:off x="2037608" y="4816030"/>
            <a:ext cx="2015585" cy="83099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 b="1">
                <a:solidFill>
                  <a:srgbClr val="EB6C15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 altLang="zh-TW"/>
              <a:t>Expand </a:t>
            </a:r>
            <a:endParaRPr lang="en-US" altLang="zh-TW" dirty="0"/>
          </a:p>
          <a:p>
            <a:r>
              <a:rPr lang="en-US" altLang="zh-TW"/>
              <a:t>Step </a:t>
            </a:r>
            <a:r>
              <a:rPr lang="en-US" altLang="zh-TW" dirty="0"/>
              <a:t>by Step</a:t>
            </a:r>
            <a:endParaRPr lang="zh-TW" altLang="en-US" dirty="0"/>
          </a:p>
        </p:txBody>
      </p:sp>
      <p:pic>
        <p:nvPicPr>
          <p:cNvPr id="61" name="圖片 60">
            <a:extLst>
              <a:ext uri="{FF2B5EF4-FFF2-40B4-BE49-F238E27FC236}">
                <a16:creationId xmlns:a16="http://schemas.microsoft.com/office/drawing/2014/main" id="{88F932F3-52E6-FE51-605F-EE6B67840EE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0516" y="4098760"/>
            <a:ext cx="720000" cy="720000"/>
          </a:xfrm>
          <a:prstGeom prst="rect">
            <a:avLst/>
          </a:prstGeom>
        </p:spPr>
      </p:pic>
      <p:sp>
        <p:nvSpPr>
          <p:cNvPr id="63" name="文字方塊 62">
            <a:extLst>
              <a:ext uri="{FF2B5EF4-FFF2-40B4-BE49-F238E27FC236}">
                <a16:creationId xmlns:a16="http://schemas.microsoft.com/office/drawing/2014/main" id="{51A18921-7BCE-8EA6-6FEE-E72B128B6F20}"/>
              </a:ext>
            </a:extLst>
          </p:cNvPr>
          <p:cNvSpPr txBox="1"/>
          <p:nvPr/>
        </p:nvSpPr>
        <p:spPr>
          <a:xfrm>
            <a:off x="4707705" y="5632296"/>
            <a:ext cx="2642517" cy="83099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 altLang="zh-TW" dirty="0"/>
              <a:t>Prioritize Robust Risk Controls</a:t>
            </a:r>
            <a:endParaRPr lang="zh-TW" altLang="en-US" dirty="0"/>
          </a:p>
        </p:txBody>
      </p:sp>
      <p:pic>
        <p:nvPicPr>
          <p:cNvPr id="64" name="圖片 63">
            <a:extLst>
              <a:ext uri="{FF2B5EF4-FFF2-40B4-BE49-F238E27FC236}">
                <a16:creationId xmlns:a16="http://schemas.microsoft.com/office/drawing/2014/main" id="{12F31B41-AA99-C127-B682-143F6D9B6BD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8964" y="4492207"/>
            <a:ext cx="720000" cy="720000"/>
          </a:xfrm>
          <a:prstGeom prst="rect">
            <a:avLst/>
          </a:prstGeom>
        </p:spPr>
      </p:pic>
      <p:sp>
        <p:nvSpPr>
          <p:cNvPr id="65" name="文字方塊 64">
            <a:extLst>
              <a:ext uri="{FF2B5EF4-FFF2-40B4-BE49-F238E27FC236}">
                <a16:creationId xmlns:a16="http://schemas.microsoft.com/office/drawing/2014/main" id="{DE0E864E-CA0E-91D9-5E82-7D5FB4A2B536}"/>
              </a:ext>
            </a:extLst>
          </p:cNvPr>
          <p:cNvSpPr txBox="1"/>
          <p:nvPr/>
        </p:nvSpPr>
        <p:spPr>
          <a:xfrm>
            <a:off x="7958048" y="4818760"/>
            <a:ext cx="2642517" cy="83099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 algn="ctr"/>
            <a:r>
              <a:rPr lang="en-US" altLang="zh-TW" dirty="0">
                <a:solidFill>
                  <a:srgbClr val="EB6C15"/>
                </a:solidFill>
              </a:rPr>
              <a:t>Collaborate with the Industry</a:t>
            </a:r>
            <a:endParaRPr lang="zh-TW" altLang="en-US" dirty="0">
              <a:solidFill>
                <a:srgbClr val="EB6C15"/>
              </a:solidFill>
            </a:endParaRP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83919FD0-97D0-C6B7-6540-6D6BC32733FC}"/>
              </a:ext>
            </a:extLst>
          </p:cNvPr>
          <p:cNvSpPr txBox="1"/>
          <p:nvPr/>
        </p:nvSpPr>
        <p:spPr>
          <a:xfrm>
            <a:off x="8875038" y="3299766"/>
            <a:ext cx="2384842" cy="83099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 altLang="zh-TW" dirty="0"/>
              <a:t>Engage and Educate</a:t>
            </a:r>
            <a:endParaRPr lang="zh-TW" altLang="en-US" dirty="0"/>
          </a:p>
        </p:txBody>
      </p:sp>
      <p:pic>
        <p:nvPicPr>
          <p:cNvPr id="70" name="圖片 69">
            <a:extLst>
              <a:ext uri="{FF2B5EF4-FFF2-40B4-BE49-F238E27FC236}">
                <a16:creationId xmlns:a16="http://schemas.microsoft.com/office/drawing/2014/main" id="{F06A3841-A8E8-8591-F2E2-1D5B0C816209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7042" y="3047304"/>
            <a:ext cx="720000" cy="720000"/>
          </a:xfrm>
          <a:prstGeom prst="rect">
            <a:avLst/>
          </a:prstGeom>
        </p:spPr>
      </p:pic>
      <p:pic>
        <p:nvPicPr>
          <p:cNvPr id="72" name="圖片 71">
            <a:extLst>
              <a:ext uri="{FF2B5EF4-FFF2-40B4-BE49-F238E27FC236}">
                <a16:creationId xmlns:a16="http://schemas.microsoft.com/office/drawing/2014/main" id="{CE83733D-63ED-543A-2AD6-8DD805D8C6D6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1626" y="4099614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7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9619B4C6-E3CA-93EB-F77D-050216558244}"/>
              </a:ext>
            </a:extLst>
          </p:cNvPr>
          <p:cNvSpPr/>
          <p:nvPr/>
        </p:nvSpPr>
        <p:spPr>
          <a:xfrm>
            <a:off x="847514" y="4805243"/>
            <a:ext cx="5861632" cy="423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891CEE-3DD0-478C-5175-4C56C3191576}"/>
              </a:ext>
            </a:extLst>
          </p:cNvPr>
          <p:cNvSpPr txBox="1">
            <a:spLocks/>
          </p:cNvSpPr>
          <p:nvPr/>
        </p:nvSpPr>
        <p:spPr>
          <a:xfrm>
            <a:off x="479120" y="269084"/>
            <a:ext cx="1157136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j-cs"/>
                <a:sym typeface="Arial" panose="020B0604020202020204"/>
              </a:rPr>
              <a:t>Beyond Extended Hours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224ACE6-E1AA-B0CB-0A14-8456398E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2674" y="6571253"/>
            <a:ext cx="2743200" cy="2475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B20B1265-709E-4441-B224-E8AE9D83E2E2}" type="slidenum"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17</a:t>
            </a:fld>
            <a:endParaRPr kumimoji="0" lang="hu-HU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Gadugi" panose="020B0502040204020203" pitchFamily="34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A2096C96-F18E-065A-7980-27E313B5BBEE}"/>
              </a:ext>
            </a:extLst>
          </p:cNvPr>
          <p:cNvGrpSpPr/>
          <p:nvPr/>
        </p:nvGrpSpPr>
        <p:grpSpPr>
          <a:xfrm>
            <a:off x="826248" y="2033737"/>
            <a:ext cx="11083530" cy="677750"/>
            <a:chOff x="826248" y="2122231"/>
            <a:chExt cx="11083530" cy="67775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F8EA00B-1804-C81B-434C-93DADC065B73}"/>
                </a:ext>
              </a:extLst>
            </p:cNvPr>
            <p:cNvSpPr/>
            <p:nvPr/>
          </p:nvSpPr>
          <p:spPr>
            <a:xfrm>
              <a:off x="4666376" y="2303116"/>
              <a:ext cx="7243402" cy="423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974C0F3E-A893-4E9A-283B-6F46EA8FC9EF}"/>
                </a:ext>
              </a:extLst>
            </p:cNvPr>
            <p:cNvSpPr txBox="1"/>
            <p:nvPr/>
          </p:nvSpPr>
          <p:spPr>
            <a:xfrm>
              <a:off x="826248" y="2122231"/>
              <a:ext cx="11083530" cy="6777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914377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 kumimoji="0" sz="3600" b="1" kern="1200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dugi" panose="020B0502040204020203" pitchFamily="34" charset="0"/>
                  <a:ea typeface="Gadugi" panose="020B0502040204020203" pitchFamily="34" charset="0"/>
                  <a:cs typeface="+mj-cs"/>
                </a:defRPr>
              </a:lvl1pPr>
            </a:lstStyle>
            <a:p>
              <a:pPr>
                <a:lnSpc>
                  <a:spcPts val="5000"/>
                </a:lnSpc>
              </a:pPr>
              <a:r>
                <a:rPr lang="en-US" altLang="zh-TW" sz="2800" dirty="0"/>
                <a:t>Night Session Trading is </a:t>
              </a:r>
              <a:r>
                <a:rPr lang="en-US" altLang="zh-TW" dirty="0"/>
                <a:t>essential market infrastructure.</a:t>
              </a:r>
              <a:endParaRPr lang="zh-TW" altLang="en-US" sz="3200" dirty="0"/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B67B8EC8-BC6A-999C-21B9-86D018D5E20A}"/>
              </a:ext>
            </a:extLst>
          </p:cNvPr>
          <p:cNvSpPr txBox="1"/>
          <p:nvPr/>
        </p:nvSpPr>
        <p:spPr>
          <a:xfrm>
            <a:off x="564184" y="1182505"/>
            <a:ext cx="4465016" cy="64370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377" eaLnBrk="1" fontAlgn="auto" latinLnBrk="0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  <a:tabLst/>
              <a:defRPr kumimoji="0" sz="3200" b="1" kern="120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l"/>
            <a:r>
              <a:rPr lang="zh-TW" altLang="en-US" sz="2400" b="1" i="0" u="none" strike="noStrike" cap="none" dirty="0">
                <a:solidFill>
                  <a:srgbClr val="E977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/>
              </a:rPr>
              <a:t>▋ </a:t>
            </a:r>
            <a:r>
              <a:rPr lang="en-US" altLang="zh-TW" sz="2400" i="1" dirty="0"/>
              <a:t>Our journey shows that… </a:t>
            </a:r>
            <a:endParaRPr lang="zh-TW" altLang="en-US" sz="2400" i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F953B35-673B-7C7D-DBDD-BFCE5A5854FE}"/>
              </a:ext>
            </a:extLst>
          </p:cNvPr>
          <p:cNvSpPr txBox="1"/>
          <p:nvPr/>
        </p:nvSpPr>
        <p:spPr>
          <a:xfrm>
            <a:off x="564184" y="3157974"/>
            <a:ext cx="8111983" cy="64370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377" eaLnBrk="1" fontAlgn="auto" latinLnBrk="0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  <a:tabLst/>
              <a:defRPr kumimoji="0" sz="3200" b="1" kern="1200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l"/>
            <a:r>
              <a:rPr lang="zh-TW" altLang="en-US" sz="2400" b="1" i="0" u="none" strike="noStrike" cap="none" dirty="0">
                <a:solidFill>
                  <a:srgbClr val="E977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/>
              </a:rPr>
              <a:t>▋  </a:t>
            </a:r>
            <a:r>
              <a:rPr lang="en-US" altLang="zh-TW" sz="2400" i="1" dirty="0"/>
              <a:t>It is more than an extension of trading hours.</a:t>
            </a:r>
            <a:endParaRPr lang="zh-TW" altLang="en-US" sz="2400" i="1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FA915D3D-A42B-2653-645B-4DD23D36384F}"/>
              </a:ext>
            </a:extLst>
          </p:cNvPr>
          <p:cNvGrpSpPr/>
          <p:nvPr/>
        </p:nvGrpSpPr>
        <p:grpSpPr>
          <a:xfrm>
            <a:off x="826248" y="3981894"/>
            <a:ext cx="10316673" cy="1318951"/>
            <a:chOff x="826248" y="3993500"/>
            <a:chExt cx="10316673" cy="131895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FA022BB-DD01-4AB5-1006-BBDB1CD601E2}"/>
                </a:ext>
              </a:extLst>
            </p:cNvPr>
            <p:cNvSpPr/>
            <p:nvPr/>
          </p:nvSpPr>
          <p:spPr>
            <a:xfrm>
              <a:off x="6074734" y="4192009"/>
              <a:ext cx="4770474" cy="423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5EE0E018-E01F-EC88-4268-BED791E9A965}"/>
                </a:ext>
              </a:extLst>
            </p:cNvPr>
            <p:cNvSpPr txBox="1"/>
            <p:nvPr/>
          </p:nvSpPr>
          <p:spPr>
            <a:xfrm>
              <a:off x="826248" y="3993500"/>
              <a:ext cx="10316673" cy="131895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ctr" defTabSz="914377" eaLnBrk="1" fontAlgn="auto" latinLnBrk="0" hangingPunct="1">
                <a:lnSpc>
                  <a:spcPts val="5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 kumimoji="0" sz="2800" b="1" kern="1200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dugi" panose="020B0502040204020203" pitchFamily="34" charset="0"/>
                  <a:ea typeface="Gadugi" panose="020B0502040204020203" pitchFamily="34" charset="0"/>
                  <a:cs typeface="+mj-cs"/>
                </a:defRPr>
              </a:lvl1pPr>
            </a:lstStyle>
            <a:p>
              <a:pPr algn="l"/>
              <a:r>
                <a:rPr lang="en-US" altLang="zh-TW" dirty="0"/>
                <a:t>It is a vital step toward a more </a:t>
              </a:r>
              <a:r>
                <a:rPr lang="en-US" altLang="zh-TW" sz="3600" dirty="0"/>
                <a:t>resilient and globally connected futures market.</a:t>
              </a:r>
              <a:endParaRPr lang="en-US" altLang="zh-TW" dirty="0"/>
            </a:p>
          </p:txBody>
        </p:sp>
      </p:grpSp>
    </p:spTree>
    <p:extLst>
      <p:ext uri="{BB962C8B-B14F-4D97-AF65-F5344CB8AC3E}">
        <p14:creationId xmlns:p14="http://schemas.microsoft.com/office/powerpoint/2010/main" val="3549135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98F0B5-4FDD-75D2-CDC2-E6B82669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2" y="2967784"/>
            <a:ext cx="10696576" cy="922432"/>
          </a:xfrm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altLang="zh-TW" sz="5400" b="1" dirty="0"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Thank you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2B1FA87-9FC7-E3F8-FFDF-60962B059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1956"/>
            <a:ext cx="12192000" cy="1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9030F0C6-2D19-AA8B-2447-01EB70E3B7E9}"/>
              </a:ext>
            </a:extLst>
          </p:cNvPr>
          <p:cNvSpPr txBox="1">
            <a:spLocks/>
          </p:cNvSpPr>
          <p:nvPr/>
        </p:nvSpPr>
        <p:spPr>
          <a:xfrm>
            <a:off x="479121" y="1603420"/>
            <a:ext cx="11233758" cy="3451906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0" indent="-457200">
              <a:lnSpc>
                <a:spcPct val="15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TW" b="1" dirty="0">
                <a:solidFill>
                  <a:schemeClr val="dk1"/>
                </a:solidFill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Why night session is a must for TAIFEX</a:t>
            </a:r>
          </a:p>
          <a:p>
            <a:pPr marL="508000" indent="-457200">
              <a:lnSpc>
                <a:spcPct val="15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TW" b="1" dirty="0">
                <a:solidFill>
                  <a:schemeClr val="dk1"/>
                </a:solidFill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How TAIFEX managed operational and risk challenges</a:t>
            </a:r>
          </a:p>
          <a:p>
            <a:pPr marL="508000" indent="-457200">
              <a:lnSpc>
                <a:spcPct val="15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TW" b="1" dirty="0">
                <a:solidFill>
                  <a:schemeClr val="dk1"/>
                </a:solidFill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What measurable results were achieved</a:t>
            </a:r>
          </a:p>
          <a:p>
            <a:pPr marL="508000" indent="-457200">
              <a:lnSpc>
                <a:spcPct val="15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TW" b="1" dirty="0">
                <a:solidFill>
                  <a:schemeClr val="dk1"/>
                </a:solidFill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What made it work? Lessons from TAIFEX’s journey</a:t>
            </a:r>
            <a:endParaRPr lang="zh-TW" altLang="en-US" b="1" dirty="0">
              <a:solidFill>
                <a:schemeClr val="dk1"/>
              </a:solidFill>
              <a:latin typeface="Gadugi" panose="020B0502040204020203" pitchFamily="34" charset="0"/>
              <a:sym typeface="Microsoft JhengHei" panose="020B060403050404020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891CEE-3DD0-478C-5175-4C56C3191576}"/>
              </a:ext>
            </a:extLst>
          </p:cNvPr>
          <p:cNvSpPr txBox="1">
            <a:spLocks/>
          </p:cNvSpPr>
          <p:nvPr/>
        </p:nvSpPr>
        <p:spPr>
          <a:xfrm>
            <a:off x="479121" y="269084"/>
            <a:ext cx="9383642" cy="59093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altLang="zh-TW" sz="3600" b="1" dirty="0">
                <a:latin typeface="Gadugi" panose="020B0502040204020203" pitchFamily="34" charset="0"/>
                <a:ea typeface="Gadugi" panose="020B0502040204020203" pitchFamily="34" charset="0"/>
              </a:rPr>
              <a:t>Key Focus</a:t>
            </a:r>
            <a:endParaRPr lang="en-US" sz="3600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1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1A97D802-782C-085C-1602-227C0A247B8B}"/>
              </a:ext>
            </a:extLst>
          </p:cNvPr>
          <p:cNvSpPr/>
          <p:nvPr/>
        </p:nvSpPr>
        <p:spPr>
          <a:xfrm>
            <a:off x="13063" y="1036266"/>
            <a:ext cx="12178937" cy="582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  <a:sym typeface="Arial" panose="020B060402020202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891CEE-3DD0-478C-5175-4C56C3191576}"/>
              </a:ext>
            </a:extLst>
          </p:cNvPr>
          <p:cNvSpPr txBox="1">
            <a:spLocks/>
          </p:cNvSpPr>
          <p:nvPr/>
        </p:nvSpPr>
        <p:spPr>
          <a:xfrm>
            <a:off x="479121" y="269084"/>
            <a:ext cx="9383642" cy="59093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j-cs"/>
                <a:sym typeface="Arial" panose="020B0604020202020204"/>
              </a:rPr>
              <a:t>TAIFEX Market Overview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224ACE6-E1AA-B0CB-0A14-8456398E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2674" y="6571253"/>
            <a:ext cx="2743200" cy="2475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B20B1265-709E-4441-B224-E8AE9D83E2E2}" type="slidenum">
              <a:rPr kumimoji="0" lang="hu-HU" sz="12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3</a:t>
            </a:fld>
            <a:endParaRPr kumimoji="0" lang="hu-HU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Gadugi" panose="020B0502040204020203" pitchFamily="34" charset="0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21" name="圖表 20">
            <a:extLst>
              <a:ext uri="{FF2B5EF4-FFF2-40B4-BE49-F238E27FC236}">
                <a16:creationId xmlns:a16="http://schemas.microsoft.com/office/drawing/2014/main" id="{F4A0339E-0F2A-E4C9-AF97-69C1AECC06C7}"/>
              </a:ext>
            </a:extLst>
          </p:cNvPr>
          <p:cNvGraphicFramePr/>
          <p:nvPr/>
        </p:nvGraphicFramePr>
        <p:xfrm>
          <a:off x="8154804" y="3808154"/>
          <a:ext cx="4201867" cy="2944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內容版面配置區 6">
            <a:extLst>
              <a:ext uri="{FF2B5EF4-FFF2-40B4-BE49-F238E27FC236}">
                <a16:creationId xmlns:a16="http://schemas.microsoft.com/office/drawing/2014/main" id="{8DD19522-C879-5DBE-14F7-6287250ADEB4}"/>
              </a:ext>
            </a:extLst>
          </p:cNvPr>
          <p:cNvGraphicFramePr>
            <a:graphicFrameLocks/>
          </p:cNvGraphicFramePr>
          <p:nvPr/>
        </p:nvGraphicFramePr>
        <p:xfrm>
          <a:off x="285750" y="1094816"/>
          <a:ext cx="6480810" cy="5757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 Box 12">
            <a:extLst>
              <a:ext uri="{FF2B5EF4-FFF2-40B4-BE49-F238E27FC236}">
                <a16:creationId xmlns:a16="http://schemas.microsoft.com/office/drawing/2014/main" id="{706CE818-5079-7733-0C9E-5217E3C6C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7934" y="1036266"/>
            <a:ext cx="29783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1" lang="en-US" altLang="zh-TW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標楷體" pitchFamily="65" charset="-120"/>
                <a:cs typeface="Arial" panose="020B0604020202020204"/>
                <a:sym typeface="Arial" panose="020B0604020202020204"/>
              </a:rPr>
              <a:t>Data Period: Jan to Apr 2026</a:t>
            </a:r>
          </a:p>
        </p:txBody>
      </p:sp>
      <p:graphicFrame>
        <p:nvGraphicFramePr>
          <p:cNvPr id="25" name="圖表 24">
            <a:extLst>
              <a:ext uri="{FF2B5EF4-FFF2-40B4-BE49-F238E27FC236}">
                <a16:creationId xmlns:a16="http://schemas.microsoft.com/office/drawing/2014/main" id="{05DF208E-7FFA-5E31-CD65-8E5A00296B84}"/>
              </a:ext>
            </a:extLst>
          </p:cNvPr>
          <p:cNvGraphicFramePr/>
          <p:nvPr/>
        </p:nvGraphicFramePr>
        <p:xfrm>
          <a:off x="6516698" y="1292535"/>
          <a:ext cx="4201867" cy="2944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文字方塊 25">
            <a:extLst>
              <a:ext uri="{FF2B5EF4-FFF2-40B4-BE49-F238E27FC236}">
                <a16:creationId xmlns:a16="http://schemas.microsoft.com/office/drawing/2014/main" id="{77C74090-100B-6C7D-835D-16C6B2247963}"/>
              </a:ext>
            </a:extLst>
          </p:cNvPr>
          <p:cNvSpPr txBox="1"/>
          <p:nvPr/>
        </p:nvSpPr>
        <p:spPr>
          <a:xfrm>
            <a:off x="285750" y="1094816"/>
            <a:ext cx="10526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Arial" panose="020B0604020202020204"/>
                <a:sym typeface="Arial" panose="020B0604020202020204"/>
              </a:rPr>
              <a:t>lots (in ‘000s)</a:t>
            </a:r>
            <a:endParaRPr kumimoji="0" lang="zh-TW" altLang="en-US" sz="105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adugi" panose="020B0502040204020203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F1A7686-FE42-12E1-E51D-691190E1ED0A}"/>
              </a:ext>
            </a:extLst>
          </p:cNvPr>
          <p:cNvSpPr txBox="1"/>
          <p:nvPr/>
        </p:nvSpPr>
        <p:spPr>
          <a:xfrm>
            <a:off x="7982042" y="2472321"/>
            <a:ext cx="1072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Arial" panose="020B0604020202020204"/>
                <a:sym typeface="Arial" panose="020B0604020202020204"/>
              </a:rPr>
              <a:t>Flagship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Arial" panose="020B0604020202020204"/>
                <a:sym typeface="Arial" panose="020B0604020202020204"/>
              </a:rPr>
              <a:t>Products</a:t>
            </a:r>
          </a:p>
        </p:txBody>
      </p:sp>
      <p:sp>
        <p:nvSpPr>
          <p:cNvPr id="28" name="直線圖說文字 1 28">
            <a:extLst>
              <a:ext uri="{FF2B5EF4-FFF2-40B4-BE49-F238E27FC236}">
                <a16:creationId xmlns:a16="http://schemas.microsoft.com/office/drawing/2014/main" id="{79569F40-3DC9-956F-0BB2-70822D0A3873}"/>
              </a:ext>
            </a:extLst>
          </p:cNvPr>
          <p:cNvSpPr/>
          <p:nvPr/>
        </p:nvSpPr>
        <p:spPr>
          <a:xfrm>
            <a:off x="6435565" y="4291232"/>
            <a:ext cx="922494" cy="850914"/>
          </a:xfrm>
          <a:prstGeom prst="borderCallout1">
            <a:avLst>
              <a:gd name="adj1" fmla="val 50442"/>
              <a:gd name="adj2" fmla="val -490"/>
              <a:gd name="adj3" fmla="val 96545"/>
              <a:gd name="adj4" fmla="val -38489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  <a:sym typeface="Arial" panose="020B0604020202020204"/>
              </a:rPr>
              <a:t>Night Session accounts for </a:t>
            </a:r>
            <a:r>
              <a:rPr kumimoji="0" lang="en-US" altLang="zh-TW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Calibri" panose="020F0502020204030204" pitchFamily="34" charset="0"/>
                <a:sym typeface="Arial" panose="020B0604020202020204"/>
              </a:rPr>
              <a:t>34%</a:t>
            </a:r>
          </a:p>
        </p:txBody>
      </p:sp>
      <p:sp>
        <p:nvSpPr>
          <p:cNvPr id="29" name="直線圖說文字 1 28">
            <a:extLst>
              <a:ext uri="{FF2B5EF4-FFF2-40B4-BE49-F238E27FC236}">
                <a16:creationId xmlns:a16="http://schemas.microsoft.com/office/drawing/2014/main" id="{B27C48B6-A6D1-DB27-5225-8D7992F13151}"/>
              </a:ext>
            </a:extLst>
          </p:cNvPr>
          <p:cNvSpPr/>
          <p:nvPr/>
        </p:nvSpPr>
        <p:spPr>
          <a:xfrm>
            <a:off x="6435565" y="5314339"/>
            <a:ext cx="922494" cy="622940"/>
          </a:xfrm>
          <a:prstGeom prst="borderCallout1">
            <a:avLst>
              <a:gd name="adj1" fmla="val 50442"/>
              <a:gd name="adj2" fmla="val -490"/>
              <a:gd name="adj3" fmla="val 77286"/>
              <a:gd name="adj4" fmla="val -35455"/>
            </a:avLst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  <a:sym typeface="Arial" panose="020B0604020202020204"/>
              </a:rPr>
              <a:t>Day Session</a:t>
            </a:r>
            <a:endParaRPr kumimoji="0" lang="en-US" altLang="zh-TW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85064ECF-AB36-0D49-83AE-ED35946F46DB}"/>
              </a:ext>
            </a:extLst>
          </p:cNvPr>
          <p:cNvSpPr txBox="1"/>
          <p:nvPr/>
        </p:nvSpPr>
        <p:spPr>
          <a:xfrm>
            <a:off x="9527845" y="5041034"/>
            <a:ext cx="126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Arial" panose="020B0604020202020204"/>
                <a:sym typeface="Arial" panose="020B0604020202020204"/>
              </a:rPr>
              <a:t>Market Structure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0248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98F0B5-4FDD-75D2-CDC2-E6B82669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05" y="2677049"/>
            <a:ext cx="7266395" cy="1820114"/>
          </a:xfrm>
        </p:spPr>
        <p:txBody>
          <a:bodyPr wrap="square">
            <a:spAutoFit/>
          </a:bodyPr>
          <a:lstStyle/>
          <a:p>
            <a:pPr>
              <a:lnSpc>
                <a:spcPts val="7000"/>
              </a:lnSpc>
            </a:pPr>
            <a:r>
              <a:rPr lang="en-US" altLang="zh-TW" sz="5400" b="1" dirty="0"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Why Night session is a must for TAIFEX</a:t>
            </a:r>
          </a:p>
        </p:txBody>
      </p:sp>
    </p:spTree>
    <p:extLst>
      <p:ext uri="{BB962C8B-B14F-4D97-AF65-F5344CB8AC3E}">
        <p14:creationId xmlns:p14="http://schemas.microsoft.com/office/powerpoint/2010/main" val="225408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891CEE-3DD0-478C-5175-4C56C3191576}"/>
              </a:ext>
            </a:extLst>
          </p:cNvPr>
          <p:cNvSpPr txBox="1">
            <a:spLocks/>
          </p:cNvSpPr>
          <p:nvPr/>
        </p:nvSpPr>
        <p:spPr>
          <a:xfrm>
            <a:off x="479121" y="269084"/>
            <a:ext cx="9383642" cy="590931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altLang="zh-TW" sz="3600" b="1" dirty="0">
                <a:latin typeface="Gadugi" panose="020B0502040204020203" pitchFamily="34" charset="0"/>
                <a:ea typeface="Gadugi" panose="020B0502040204020203" pitchFamily="34" charset="0"/>
              </a:rPr>
              <a:t>The Demand for Overnight Hedging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224ACE6-E1AA-B0CB-0A14-8456398E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2674" y="6571253"/>
            <a:ext cx="2743200" cy="247559"/>
          </a:xfrm>
        </p:spPr>
        <p:txBody>
          <a:bodyPr/>
          <a:lstStyle/>
          <a:p>
            <a:pPr algn="r"/>
            <a:fld id="{B20B1265-709E-4441-B224-E8AE9D83E2E2}" type="slidenum">
              <a:rPr lang="hu-HU" smtClean="0">
                <a:solidFill>
                  <a:schemeClr val="bg2">
                    <a:lumMod val="50000"/>
                  </a:schemeClr>
                </a:solidFill>
              </a:rPr>
              <a:pPr algn="r"/>
              <a:t>5</a:t>
            </a:fld>
            <a:endParaRPr lang="hu-HU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BF9DCF9-B74A-3A1B-33B6-8B39FECF80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61"/>
                    </a14:imgEffect>
                    <a14:imgEffect>
                      <a14:saturation sat="167000"/>
                    </a14:imgEffect>
                    <a14:imgEffect>
                      <a14:brightnessContrast bright="76000" contras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0" y="1172220"/>
            <a:ext cx="11197823" cy="3129526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82EF1BEF-4B5F-C73E-66AD-33A853C49E96}"/>
              </a:ext>
            </a:extLst>
          </p:cNvPr>
          <p:cNvSpPr txBox="1"/>
          <p:nvPr/>
        </p:nvSpPr>
        <p:spPr>
          <a:xfrm>
            <a:off x="7677323" y="2000714"/>
            <a:ext cx="218544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 b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 altLang="zh-TW" sz="1600" dirty="0" err="1"/>
              <a:t>TAIFEX</a:t>
            </a:r>
            <a:r>
              <a:rPr lang="zh-TW" altLang="en-US" sz="1600" dirty="0"/>
              <a:t> </a:t>
            </a:r>
            <a:r>
              <a:rPr lang="en-US" altLang="zh-TW" sz="1600" dirty="0"/>
              <a:t>Market </a:t>
            </a:r>
          </a:p>
          <a:p>
            <a:r>
              <a:rPr lang="en-US" altLang="zh-TW" sz="1600" dirty="0"/>
              <a:t>(Day Session)</a:t>
            </a:r>
          </a:p>
          <a:p>
            <a:r>
              <a:rPr lang="en-US" altLang="zh-TW" sz="1600" dirty="0"/>
              <a:t>08:45 - 13:45</a:t>
            </a:r>
            <a:endParaRPr lang="zh-TW" altLang="en-US" sz="16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EAB4205-EEE0-6ED9-DEB6-E7F08360103A}"/>
              </a:ext>
            </a:extLst>
          </p:cNvPr>
          <p:cNvSpPr txBox="1"/>
          <p:nvPr/>
        </p:nvSpPr>
        <p:spPr>
          <a:xfrm>
            <a:off x="4559395" y="2000714"/>
            <a:ext cx="2185440" cy="830997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European</a:t>
            </a:r>
            <a:r>
              <a:rPr lang="zh-TW" altLang="en-US" sz="1600" b="1" dirty="0">
                <a:solidFill>
                  <a:schemeClr val="bg1"/>
                </a:solidFill>
                <a:latin typeface="Gadugi" panose="020B0502040204020203" pitchFamily="34" charset="0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Market</a:t>
            </a:r>
          </a:p>
          <a:p>
            <a:r>
              <a:rPr lang="en-US" altLang="zh-TW" sz="16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15:00 – 23:30 (DST)</a:t>
            </a:r>
          </a:p>
          <a:p>
            <a:r>
              <a:rPr lang="en-US" altLang="zh-TW" sz="16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16:00 – 00:30</a:t>
            </a:r>
            <a:endParaRPr lang="zh-TW" altLang="en-US" sz="16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F68AE4D-1F4B-8159-80B7-7DFD43A20C90}"/>
              </a:ext>
            </a:extLst>
          </p:cNvPr>
          <p:cNvSpPr txBox="1"/>
          <p:nvPr/>
        </p:nvSpPr>
        <p:spPr>
          <a:xfrm>
            <a:off x="1504113" y="2000714"/>
            <a:ext cx="2302178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US</a:t>
            </a:r>
            <a:r>
              <a:rPr lang="zh-TW" altLang="en-US" sz="1600" b="1" dirty="0">
                <a:solidFill>
                  <a:schemeClr val="bg1"/>
                </a:solidFill>
                <a:latin typeface="Gadugi" panose="020B0502040204020203" pitchFamily="34" charset="0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Market</a:t>
            </a:r>
          </a:p>
          <a:p>
            <a:r>
              <a:rPr lang="en-US" altLang="zh-TW" sz="16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21:30 – 04:00</a:t>
            </a:r>
            <a:r>
              <a:rPr lang="zh-TW" altLang="en-US" sz="1600" b="1" dirty="0">
                <a:solidFill>
                  <a:schemeClr val="bg1"/>
                </a:solidFill>
                <a:latin typeface="Gadugi" panose="020B0502040204020203" pitchFamily="34" charset="0"/>
              </a:rPr>
              <a:t> </a:t>
            </a:r>
            <a:r>
              <a:rPr lang="en-US" altLang="zh-TW" sz="16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(DST)</a:t>
            </a:r>
          </a:p>
          <a:p>
            <a:r>
              <a:rPr lang="en-US" altLang="zh-TW" sz="16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22:30 – 05:00</a:t>
            </a:r>
            <a:endParaRPr lang="zh-TW" altLang="en-US" sz="16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C23D6F0-0A4B-8105-E3C2-5BE1486999CD}"/>
              </a:ext>
            </a:extLst>
          </p:cNvPr>
          <p:cNvSpPr txBox="1"/>
          <p:nvPr/>
        </p:nvSpPr>
        <p:spPr>
          <a:xfrm>
            <a:off x="1504113" y="3046423"/>
            <a:ext cx="5240722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18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TAIFEX</a:t>
            </a:r>
            <a:r>
              <a:rPr lang="zh-TW" altLang="en-US" sz="1800" b="1" dirty="0">
                <a:solidFill>
                  <a:schemeClr val="bg1"/>
                </a:solidFill>
                <a:latin typeface="Gadugi" panose="020B0502040204020203" pitchFamily="34" charset="0"/>
              </a:rPr>
              <a:t> </a:t>
            </a:r>
            <a:r>
              <a:rPr lang="en-US" altLang="zh-TW" sz="18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Market (Night Session)</a:t>
            </a:r>
          </a:p>
          <a:p>
            <a:pPr algn="ctr"/>
            <a:r>
              <a:rPr lang="en-US" altLang="zh-TW" sz="18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15:00 - 05:00</a:t>
            </a:r>
            <a:endParaRPr lang="zh-TW" altLang="en-US" sz="18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sp>
        <p:nvSpPr>
          <p:cNvPr id="18" name="文字版面配置區 4">
            <a:extLst>
              <a:ext uri="{FF2B5EF4-FFF2-40B4-BE49-F238E27FC236}">
                <a16:creationId xmlns:a16="http://schemas.microsoft.com/office/drawing/2014/main" id="{E11EFE37-FF3A-8DF9-16A9-C88C6F783951}"/>
              </a:ext>
            </a:extLst>
          </p:cNvPr>
          <p:cNvSpPr txBox="1">
            <a:spLocks/>
          </p:cNvSpPr>
          <p:nvPr/>
        </p:nvSpPr>
        <p:spPr>
          <a:xfrm>
            <a:off x="480370" y="4451340"/>
            <a:ext cx="11197823" cy="2249905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zh-TW" sz="1800" b="1" dirty="0">
                <a:latin typeface="Gadugi" panose="020B0502040204020203" pitchFamily="34" charset="0"/>
                <a:ea typeface="Gadugi" panose="020B0502040204020203" pitchFamily="34" charset="0"/>
              </a:rPr>
              <a:t>Global Listings : Many Taiwan blue-chip stocks are listed as ADRs or GDRs in international markets.</a:t>
            </a:r>
            <a:endParaRPr lang="en-US" sz="1800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ts val="26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zh-TW" sz="1800" b="1" dirty="0">
                <a:latin typeface="Gadugi" panose="020B0502040204020203" pitchFamily="34" charset="0"/>
                <a:ea typeface="Gadugi" panose="020B0502040204020203" pitchFamily="34" charset="0"/>
              </a:rPr>
              <a:t>Market Impact : Volatility in these stocks drives Taiwan’s next-day trends, yet traders lacked hedging tools during Western trading hours.</a:t>
            </a:r>
            <a:endParaRPr lang="en-US" sz="1800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ts val="26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zh-TW" sz="1800" b="1" dirty="0">
                <a:latin typeface="Gadugi" panose="020B0502040204020203" pitchFamily="34" charset="0"/>
                <a:ea typeface="Gadugi" panose="020B0502040204020203" pitchFamily="34" charset="0"/>
              </a:rPr>
              <a:t>Full Coverage : TAIFEX night sessions bridges this gap, covering both U.S. and European sessions.</a:t>
            </a:r>
          </a:p>
          <a:p>
            <a:pPr>
              <a:lnSpc>
                <a:spcPts val="26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l"/>
            </a:pPr>
            <a:r>
              <a:rPr lang="en-US" altLang="zh-TW" sz="1800" b="1" dirty="0">
                <a:latin typeface="Gadugi" panose="020B0502040204020203" pitchFamily="34" charset="0"/>
                <a:ea typeface="Gadugi" panose="020B0502040204020203" pitchFamily="34" charset="0"/>
              </a:rPr>
              <a:t>Risk Management : This directly addresses investor demand to manage overnight price gaps.</a:t>
            </a:r>
            <a:endParaRPr lang="en-US" sz="1800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273E8BC8-D90F-60A6-D6DD-D858EFE7A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551" y="1172220"/>
            <a:ext cx="91146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TW" sz="1600" i="1" dirty="0">
                <a:solidFill>
                  <a:schemeClr val="bg1"/>
                </a:solidFill>
                <a:latin typeface="Calibri" pitchFamily="34" charset="0"/>
                <a:ea typeface="標楷體" pitchFamily="65" charset="-120"/>
              </a:rPr>
              <a:t>Taiwan Time (GMT+8)</a:t>
            </a:r>
          </a:p>
        </p:txBody>
      </p:sp>
    </p:spTree>
    <p:extLst>
      <p:ext uri="{BB962C8B-B14F-4D97-AF65-F5344CB8AC3E}">
        <p14:creationId xmlns:p14="http://schemas.microsoft.com/office/powerpoint/2010/main" val="411739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98F0B5-4FDD-75D2-CDC2-E6B82669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05" y="2677049"/>
            <a:ext cx="10702652" cy="1820114"/>
          </a:xfrm>
        </p:spPr>
        <p:txBody>
          <a:bodyPr>
            <a:spAutoFit/>
          </a:bodyPr>
          <a:lstStyle/>
          <a:p>
            <a:pPr>
              <a:lnSpc>
                <a:spcPts val="7000"/>
              </a:lnSpc>
            </a:pPr>
            <a:r>
              <a:rPr lang="en-US" altLang="zh-TW" sz="5400" b="1" dirty="0">
                <a:latin typeface="Gadugi" panose="020B0502040204020203" pitchFamily="34" charset="0"/>
                <a:ea typeface="Gadugi" panose="020B0502040204020203" pitchFamily="34" charset="0"/>
                <a:sym typeface="Microsoft JhengHei" panose="020B0604030504040204" charset="-120"/>
              </a:rPr>
              <a:t>How TAIFEX  managed operational and risk challenges</a:t>
            </a:r>
            <a:endParaRPr lang="zh-TW" altLang="en-US" sz="5400" b="1" dirty="0">
              <a:latin typeface="Gadugi" panose="020B0502040204020203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8051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891CEE-3DD0-478C-5175-4C56C3191576}"/>
              </a:ext>
            </a:extLst>
          </p:cNvPr>
          <p:cNvSpPr txBox="1">
            <a:spLocks/>
          </p:cNvSpPr>
          <p:nvPr/>
        </p:nvSpPr>
        <p:spPr>
          <a:xfrm>
            <a:off x="479121" y="269084"/>
            <a:ext cx="1084637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altLang="zh-TW" sz="3600" b="1" dirty="0">
                <a:latin typeface="Gadugi" panose="020B0502040204020203" pitchFamily="34" charset="0"/>
                <a:ea typeface="Gadugi" panose="020B0502040204020203" pitchFamily="34" charset="0"/>
              </a:rPr>
              <a:t>Operational Challenges of the Night Session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224ACE6-E1AA-B0CB-0A14-8456398E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2674" y="6571253"/>
            <a:ext cx="2743200" cy="247559"/>
          </a:xfrm>
        </p:spPr>
        <p:txBody>
          <a:bodyPr/>
          <a:lstStyle/>
          <a:p>
            <a:pPr algn="r"/>
            <a:fld id="{B20B1265-709E-4441-B224-E8AE9D83E2E2}" type="slidenum">
              <a:rPr lang="hu-HU" smtClean="0">
                <a:solidFill>
                  <a:schemeClr val="bg2">
                    <a:lumMod val="50000"/>
                  </a:schemeClr>
                </a:solidFill>
              </a:rPr>
              <a:pPr algn="r"/>
              <a:t>7</a:t>
            </a:fld>
            <a:endParaRPr lang="hu-H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26451313-B95A-3D27-222C-735928D2CF09}"/>
              </a:ext>
            </a:extLst>
          </p:cNvPr>
          <p:cNvSpPr/>
          <p:nvPr/>
        </p:nvSpPr>
        <p:spPr>
          <a:xfrm>
            <a:off x="1149531" y="1426625"/>
            <a:ext cx="10175966" cy="753196"/>
          </a:xfrm>
          <a:prstGeom prst="roundRect">
            <a:avLst>
              <a:gd name="adj" fmla="val 20213"/>
            </a:avLst>
          </a:prstGeom>
          <a:solidFill>
            <a:srgbClr val="EFF7E9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2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9B2019F-20C7-CEDE-EF4A-EF4FE13E1251}"/>
              </a:ext>
            </a:extLst>
          </p:cNvPr>
          <p:cNvSpPr/>
          <p:nvPr/>
        </p:nvSpPr>
        <p:spPr>
          <a:xfrm>
            <a:off x="878426" y="1328433"/>
            <a:ext cx="864000" cy="864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D13589D-7E64-8ED6-F4A4-B4EED0650AD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272"/>
                    </a14:imgEffect>
                    <a14:imgEffect>
                      <a14:saturation sat="29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020" y="1475574"/>
            <a:ext cx="540000" cy="540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9E6B7BA-B82C-9B7C-E7B7-EFE7EF89B7E1}"/>
              </a:ext>
            </a:extLst>
          </p:cNvPr>
          <p:cNvSpPr txBox="1"/>
          <p:nvPr/>
        </p:nvSpPr>
        <p:spPr>
          <a:xfrm>
            <a:off x="1923534" y="1572390"/>
            <a:ext cx="3132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Liquidity Cultivation</a:t>
            </a:r>
            <a:endParaRPr lang="zh-TW" altLang="en-US" sz="2400" b="1" dirty="0">
              <a:solidFill>
                <a:schemeClr val="accent6">
                  <a:lumMod val="50000"/>
                </a:schemeClr>
              </a:solidFill>
              <a:latin typeface="Gadugi" panose="020B0502040204020203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06BEE8A-75B4-F1D5-86A8-AFBE11236CD4}"/>
              </a:ext>
            </a:extLst>
          </p:cNvPr>
          <p:cNvSpPr txBox="1"/>
          <p:nvPr/>
        </p:nvSpPr>
        <p:spPr>
          <a:xfrm>
            <a:off x="5379376" y="1493098"/>
            <a:ext cx="5576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accent6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Prioritizing stable market depth over rapid product expansion.</a:t>
            </a:r>
            <a:endParaRPr lang="zh-TW" altLang="en-US" sz="1800" dirty="0">
              <a:solidFill>
                <a:schemeClr val="accent6">
                  <a:lumMod val="50000"/>
                </a:schemeClr>
              </a:solidFill>
              <a:latin typeface="Gadugi" panose="020B0502040204020203" pitchFamily="34" charset="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595B4FBC-61B0-6199-25C2-B16D21B84339}"/>
              </a:ext>
            </a:extLst>
          </p:cNvPr>
          <p:cNvCxnSpPr/>
          <p:nvPr/>
        </p:nvCxnSpPr>
        <p:spPr>
          <a:xfrm>
            <a:off x="5231106" y="1582263"/>
            <a:ext cx="0" cy="4680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187F1014-0E25-D3FB-E55A-D06644300025}"/>
              </a:ext>
            </a:extLst>
          </p:cNvPr>
          <p:cNvSpPr/>
          <p:nvPr/>
        </p:nvSpPr>
        <p:spPr>
          <a:xfrm>
            <a:off x="1149531" y="2434974"/>
            <a:ext cx="10175966" cy="753196"/>
          </a:xfrm>
          <a:prstGeom prst="roundRect">
            <a:avLst>
              <a:gd name="adj" fmla="val 20213"/>
            </a:avLst>
          </a:prstGeom>
          <a:solidFill>
            <a:srgbClr val="EBF3F9"/>
          </a:solidFill>
          <a:ln>
            <a:solidFill>
              <a:srgbClr val="2038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2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EF588790-BEC9-6E8D-D814-11735F40C672}"/>
              </a:ext>
            </a:extLst>
          </p:cNvPr>
          <p:cNvSpPr/>
          <p:nvPr/>
        </p:nvSpPr>
        <p:spPr>
          <a:xfrm>
            <a:off x="878426" y="2336782"/>
            <a:ext cx="864000" cy="864000"/>
          </a:xfrm>
          <a:prstGeom prst="ellipse">
            <a:avLst/>
          </a:prstGeom>
          <a:solidFill>
            <a:srgbClr val="2038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EB437DC7-4BC8-1AFE-5A3E-22010865716B}"/>
              </a:ext>
            </a:extLst>
          </p:cNvPr>
          <p:cNvSpPr txBox="1"/>
          <p:nvPr/>
        </p:nvSpPr>
        <p:spPr>
          <a:xfrm>
            <a:off x="2232112" y="2580739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2038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Risk Monitoring</a:t>
            </a:r>
            <a:endParaRPr lang="zh-TW" altLang="en-US" sz="2400" b="1" dirty="0">
              <a:solidFill>
                <a:srgbClr val="203864"/>
              </a:solidFill>
              <a:latin typeface="Gadugi" panose="020B0502040204020203" pitchFamily="34" charset="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F96A8B33-14BA-3EF4-A7C9-0BDE35F7DA81}"/>
              </a:ext>
            </a:extLst>
          </p:cNvPr>
          <p:cNvSpPr txBox="1"/>
          <p:nvPr/>
        </p:nvSpPr>
        <p:spPr>
          <a:xfrm>
            <a:off x="5379376" y="2501447"/>
            <a:ext cx="5576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2038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Managing position fluctuations while the underlying cash market is closed.</a:t>
            </a:r>
          </a:p>
        </p:txBody>
      </p: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8904A039-8162-6F5B-9811-4541F79B436E}"/>
              </a:ext>
            </a:extLst>
          </p:cNvPr>
          <p:cNvCxnSpPr/>
          <p:nvPr/>
        </p:nvCxnSpPr>
        <p:spPr>
          <a:xfrm>
            <a:off x="5231106" y="2590612"/>
            <a:ext cx="0" cy="468000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30CFADE3-DC5C-0F70-6C48-9D98C787B334}"/>
              </a:ext>
            </a:extLst>
          </p:cNvPr>
          <p:cNvSpPr/>
          <p:nvPr/>
        </p:nvSpPr>
        <p:spPr>
          <a:xfrm>
            <a:off x="1149531" y="3432572"/>
            <a:ext cx="10175966" cy="753196"/>
          </a:xfrm>
          <a:prstGeom prst="roundRect">
            <a:avLst>
              <a:gd name="adj" fmla="val 20213"/>
            </a:avLst>
          </a:prstGeom>
          <a:solidFill>
            <a:srgbClr val="EBF3F9"/>
          </a:solidFill>
          <a:ln>
            <a:solidFill>
              <a:srgbClr val="2038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2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橢圓 56">
            <a:extLst>
              <a:ext uri="{FF2B5EF4-FFF2-40B4-BE49-F238E27FC236}">
                <a16:creationId xmlns:a16="http://schemas.microsoft.com/office/drawing/2014/main" id="{344AAE76-A39B-0188-5607-CA7F8BE11F7C}"/>
              </a:ext>
            </a:extLst>
          </p:cNvPr>
          <p:cNvSpPr/>
          <p:nvPr/>
        </p:nvSpPr>
        <p:spPr>
          <a:xfrm>
            <a:off x="878426" y="3334380"/>
            <a:ext cx="864000" cy="864000"/>
          </a:xfrm>
          <a:prstGeom prst="ellipse">
            <a:avLst/>
          </a:prstGeom>
          <a:solidFill>
            <a:srgbClr val="2038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D7622D94-C051-1A72-F0E0-FC75DF76F492}"/>
              </a:ext>
            </a:extLst>
          </p:cNvPr>
          <p:cNvSpPr txBox="1"/>
          <p:nvPr/>
        </p:nvSpPr>
        <p:spPr>
          <a:xfrm>
            <a:off x="2155168" y="3578337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2038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Broker Readiness</a:t>
            </a:r>
            <a:endParaRPr lang="zh-TW" altLang="en-US" sz="2400" b="1" dirty="0">
              <a:solidFill>
                <a:srgbClr val="203864"/>
              </a:solidFill>
              <a:latin typeface="Gadugi" panose="020B0502040204020203" pitchFamily="34" charset="0"/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FD27D422-26EE-66C0-1A2D-04D33826A22A}"/>
              </a:ext>
            </a:extLst>
          </p:cNvPr>
          <p:cNvSpPr txBox="1"/>
          <p:nvPr/>
        </p:nvSpPr>
        <p:spPr>
          <a:xfrm>
            <a:off x="5379376" y="3499045"/>
            <a:ext cx="5576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2038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Requiring </a:t>
            </a:r>
            <a:r>
              <a:rPr lang="en-US" altLang="zh-TW" sz="1800" dirty="0" err="1">
                <a:solidFill>
                  <a:srgbClr val="2038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FCMs</a:t>
            </a:r>
            <a:r>
              <a:rPr lang="en-US" altLang="zh-TW" sz="1800" dirty="0">
                <a:solidFill>
                  <a:srgbClr val="2038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to implement robust systems for night-session risk management.</a:t>
            </a:r>
          </a:p>
        </p:txBody>
      </p: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FB792732-46EF-29FC-CC81-CD517DFBFCA8}"/>
              </a:ext>
            </a:extLst>
          </p:cNvPr>
          <p:cNvCxnSpPr/>
          <p:nvPr/>
        </p:nvCxnSpPr>
        <p:spPr>
          <a:xfrm>
            <a:off x="5231106" y="3588210"/>
            <a:ext cx="0" cy="468000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EE8F90C8-D239-E6CB-B64E-E2AE0882D3E5}"/>
              </a:ext>
            </a:extLst>
          </p:cNvPr>
          <p:cNvSpPr/>
          <p:nvPr/>
        </p:nvSpPr>
        <p:spPr>
          <a:xfrm>
            <a:off x="1149531" y="4448713"/>
            <a:ext cx="10175966" cy="753196"/>
          </a:xfrm>
          <a:prstGeom prst="roundRect">
            <a:avLst>
              <a:gd name="adj" fmla="val 20213"/>
            </a:avLst>
          </a:prstGeom>
          <a:solidFill>
            <a:srgbClr val="EBF3F9"/>
          </a:solidFill>
          <a:ln>
            <a:solidFill>
              <a:srgbClr val="2038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2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橢圓 61">
            <a:extLst>
              <a:ext uri="{FF2B5EF4-FFF2-40B4-BE49-F238E27FC236}">
                <a16:creationId xmlns:a16="http://schemas.microsoft.com/office/drawing/2014/main" id="{37B86041-926E-772B-C70A-846355C6F879}"/>
              </a:ext>
            </a:extLst>
          </p:cNvPr>
          <p:cNvSpPr/>
          <p:nvPr/>
        </p:nvSpPr>
        <p:spPr>
          <a:xfrm>
            <a:off x="878426" y="4350521"/>
            <a:ext cx="864000" cy="864000"/>
          </a:xfrm>
          <a:prstGeom prst="ellipse">
            <a:avLst/>
          </a:prstGeom>
          <a:solidFill>
            <a:srgbClr val="2038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33E7ACE4-32F8-97EB-5002-3FF0A50F1AD3}"/>
              </a:ext>
            </a:extLst>
          </p:cNvPr>
          <p:cNvSpPr txBox="1"/>
          <p:nvPr/>
        </p:nvSpPr>
        <p:spPr>
          <a:xfrm>
            <a:off x="2006890" y="4594478"/>
            <a:ext cx="296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2038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Investor Protection</a:t>
            </a:r>
            <a:endParaRPr lang="zh-TW" altLang="en-US" sz="2400" b="1" dirty="0">
              <a:solidFill>
                <a:srgbClr val="203864"/>
              </a:solidFill>
              <a:latin typeface="Gadugi" panose="020B0502040204020203" pitchFamily="34" charset="0"/>
            </a:endParaRPr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360B58EF-F230-FFDD-3C78-54674C4751BE}"/>
              </a:ext>
            </a:extLst>
          </p:cNvPr>
          <p:cNvSpPr txBox="1"/>
          <p:nvPr/>
        </p:nvSpPr>
        <p:spPr>
          <a:xfrm>
            <a:off x="5379376" y="4515186"/>
            <a:ext cx="5576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2038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Balancing trading convenience with safeguards for Taiwan's active retail sector.</a:t>
            </a:r>
          </a:p>
        </p:txBody>
      </p: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FAA87A4C-A4B7-8F29-133A-85317EB9AC76}"/>
              </a:ext>
            </a:extLst>
          </p:cNvPr>
          <p:cNvCxnSpPr/>
          <p:nvPr/>
        </p:nvCxnSpPr>
        <p:spPr>
          <a:xfrm>
            <a:off x="5231106" y="4604351"/>
            <a:ext cx="0" cy="468000"/>
          </a:xfrm>
          <a:prstGeom prst="line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圖片 67">
            <a:extLst>
              <a:ext uri="{FF2B5EF4-FFF2-40B4-BE49-F238E27FC236}">
                <a16:creationId xmlns:a16="http://schemas.microsoft.com/office/drawing/2014/main" id="{2EC1A0FA-8FDB-BCBC-87BA-B50F0AEDD0ED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26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372" y="2502404"/>
            <a:ext cx="540000" cy="540000"/>
          </a:xfrm>
          <a:prstGeom prst="rect">
            <a:avLst/>
          </a:prstGeom>
        </p:spPr>
      </p:pic>
      <p:pic>
        <p:nvPicPr>
          <p:cNvPr id="70" name="圖形 69" descr="單一齒輪 以實心填滿">
            <a:extLst>
              <a:ext uri="{FF2B5EF4-FFF2-40B4-BE49-F238E27FC236}">
                <a16:creationId xmlns:a16="http://schemas.microsoft.com/office/drawing/2014/main" id="{D1129413-11F5-BF90-382F-D0051A27CE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9616" y="3412649"/>
            <a:ext cx="720000" cy="720000"/>
          </a:xfrm>
          <a:prstGeom prst="rect">
            <a:avLst/>
          </a:prstGeom>
        </p:spPr>
      </p:pic>
      <p:pic>
        <p:nvPicPr>
          <p:cNvPr id="72" name="圖形 71" descr="會議 以實心填滿">
            <a:extLst>
              <a:ext uri="{FF2B5EF4-FFF2-40B4-BE49-F238E27FC236}">
                <a16:creationId xmlns:a16="http://schemas.microsoft.com/office/drawing/2014/main" id="{815049CA-CD4E-5144-88E4-842FE895F6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8372" y="4394752"/>
            <a:ext cx="720000" cy="720000"/>
          </a:xfrm>
          <a:prstGeom prst="rect">
            <a:avLst/>
          </a:prstGeom>
        </p:spPr>
      </p:pic>
      <p:sp>
        <p:nvSpPr>
          <p:cNvPr id="74" name="文字方塊 73">
            <a:extLst>
              <a:ext uri="{FF2B5EF4-FFF2-40B4-BE49-F238E27FC236}">
                <a16:creationId xmlns:a16="http://schemas.microsoft.com/office/drawing/2014/main" id="{0CB137F5-E492-9613-E232-DC88035F94DF}"/>
              </a:ext>
            </a:extLst>
          </p:cNvPr>
          <p:cNvSpPr txBox="1"/>
          <p:nvPr/>
        </p:nvSpPr>
        <p:spPr>
          <a:xfrm>
            <a:off x="2177" y="5627162"/>
            <a:ext cx="12189823" cy="829734"/>
          </a:xfrm>
          <a:prstGeom prst="rect">
            <a:avLst/>
          </a:prstGeom>
          <a:solidFill>
            <a:srgbClr val="EB6E1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marL="50800" indent="0" algn="ctr">
              <a:buNone/>
            </a:pPr>
            <a:r>
              <a:rPr lang="en-US" altLang="zh-TW" sz="24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TAIFEX adopted a phased, risk-based approach</a:t>
            </a:r>
            <a:r>
              <a:rPr lang="zh-TW" altLang="en-US" sz="24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instead of a “big bang” launch.</a:t>
            </a:r>
            <a:endParaRPr lang="zh-TW" altLang="en-US" sz="24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7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891CEE-3DD0-478C-5175-4C56C3191576}"/>
              </a:ext>
            </a:extLst>
          </p:cNvPr>
          <p:cNvSpPr txBox="1">
            <a:spLocks/>
          </p:cNvSpPr>
          <p:nvPr/>
        </p:nvSpPr>
        <p:spPr>
          <a:xfrm>
            <a:off x="479121" y="269084"/>
            <a:ext cx="10846376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altLang="zh-TW" sz="3600" b="1" dirty="0">
                <a:latin typeface="Gadugi" panose="020B0502040204020203" pitchFamily="34" charset="0"/>
                <a:ea typeface="Gadugi" panose="020B0502040204020203" pitchFamily="34" charset="0"/>
              </a:rPr>
              <a:t>Product Expansion Journey 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224ACE6-E1AA-B0CB-0A14-8456398E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2674" y="6571253"/>
            <a:ext cx="2743200" cy="247559"/>
          </a:xfrm>
        </p:spPr>
        <p:txBody>
          <a:bodyPr/>
          <a:lstStyle/>
          <a:p>
            <a:pPr algn="r"/>
            <a:fld id="{B20B1265-709E-4441-B224-E8AE9D83E2E2}" type="slidenum">
              <a:rPr lang="hu-HU" smtClean="0">
                <a:solidFill>
                  <a:schemeClr val="bg2">
                    <a:lumMod val="50000"/>
                  </a:schemeClr>
                </a:solidFill>
              </a:rPr>
              <a:pPr algn="r"/>
              <a:t>8</a:t>
            </a:fld>
            <a:endParaRPr lang="hu-HU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F164E7D8-5905-A3CA-C6F7-4AB817EEE3B4}"/>
              </a:ext>
            </a:extLst>
          </p:cNvPr>
          <p:cNvGrpSpPr/>
          <p:nvPr/>
        </p:nvGrpSpPr>
        <p:grpSpPr>
          <a:xfrm>
            <a:off x="479120" y="3923016"/>
            <a:ext cx="11040226" cy="2604798"/>
            <a:chOff x="479120" y="3923016"/>
            <a:chExt cx="11040226" cy="26047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B9E8885-1D87-BC1E-D149-B356B1D7187A}"/>
                </a:ext>
              </a:extLst>
            </p:cNvPr>
            <p:cNvSpPr/>
            <p:nvPr/>
          </p:nvSpPr>
          <p:spPr>
            <a:xfrm>
              <a:off x="7383554" y="5203764"/>
              <a:ext cx="823784" cy="721237"/>
            </a:xfrm>
            <a:prstGeom prst="rect">
              <a:avLst/>
            </a:prstGeom>
            <a:solidFill>
              <a:srgbClr val="476D2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FBA87B0-DABF-9FB6-3376-0DD12F631BF3}"/>
                </a:ext>
              </a:extLst>
            </p:cNvPr>
            <p:cNvSpPr/>
            <p:nvPr/>
          </p:nvSpPr>
          <p:spPr>
            <a:xfrm>
              <a:off x="479121" y="5888028"/>
              <a:ext cx="3649416" cy="6397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>
                  <a:latin typeface="Gadugi" panose="020B0502040204020203" pitchFamily="34" charset="0"/>
                  <a:ea typeface="Gadugi" panose="020B0502040204020203" pitchFamily="34" charset="0"/>
                </a:rPr>
                <a:t>Phase 1</a:t>
              </a:r>
              <a:r>
                <a:rPr lang="zh-TW" altLang="en-US" sz="2400" b="1" dirty="0">
                  <a:latin typeface="Gadugi" panose="020B0502040204020203" pitchFamily="34" charset="0"/>
                  <a:ea typeface="Gadugi" panose="020B0502040204020203" pitchFamily="34" charset="0"/>
                </a:rPr>
                <a:t> </a:t>
              </a:r>
              <a:r>
                <a:rPr lang="en-US" altLang="zh-TW" sz="2400" b="1" dirty="0">
                  <a:latin typeface="Gadugi" panose="020B0502040204020203" pitchFamily="34" charset="0"/>
                  <a:ea typeface="Gadugi" panose="020B0502040204020203" pitchFamily="34" charset="0"/>
                </a:rPr>
                <a:t>(2017)</a:t>
              </a:r>
              <a:endParaRPr lang="zh-TW" altLang="en-US" sz="2400" b="1" dirty="0">
                <a:latin typeface="Gadugi" panose="020B0502040204020203" pitchFamily="34" charset="0"/>
              </a:endParaRPr>
            </a:p>
          </p:txBody>
        </p:sp>
        <p:sp>
          <p:nvSpPr>
            <p:cNvPr id="9" name="平行四邊形 8">
              <a:extLst>
                <a:ext uri="{FF2B5EF4-FFF2-40B4-BE49-F238E27FC236}">
                  <a16:creationId xmlns:a16="http://schemas.microsoft.com/office/drawing/2014/main" id="{7BFAF521-A5AA-5FA0-80C9-6D48A891B53C}"/>
                </a:ext>
              </a:extLst>
            </p:cNvPr>
            <p:cNvSpPr/>
            <p:nvPr/>
          </p:nvSpPr>
          <p:spPr>
            <a:xfrm>
              <a:off x="479120" y="5672029"/>
              <a:ext cx="3939694" cy="216000"/>
            </a:xfrm>
            <a:prstGeom prst="parallelogram">
              <a:avLst>
                <a:gd name="adj" fmla="val 83550"/>
              </a:avLst>
            </a:prstGeom>
            <a:solidFill>
              <a:srgbClr val="669E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3810764-2247-B7A1-F67E-49BC0CE4F53B}"/>
                </a:ext>
              </a:extLst>
            </p:cNvPr>
            <p:cNvSpPr/>
            <p:nvPr/>
          </p:nvSpPr>
          <p:spPr>
            <a:xfrm>
              <a:off x="661224" y="4369607"/>
              <a:ext cx="3644501" cy="13024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marL="342900" indent="-342900" algn="ctr">
                <a:lnSpc>
                  <a:spcPts val="3000"/>
                </a:lnSpc>
                <a:buClrTx/>
                <a:buFont typeface="Wingdings" panose="05000000000000000000" pitchFamily="2" charset="2"/>
                <a:buChar char="l"/>
              </a:pPr>
              <a:r>
                <a:rPr lang="en-US" altLang="zh-TW" sz="1800" b="1" dirty="0">
                  <a:latin typeface="Gadugi" panose="020B0502040204020203" pitchFamily="34" charset="0"/>
                  <a:ea typeface="Gadugi" panose="020B0502040204020203" pitchFamily="34" charset="0"/>
                </a:rPr>
                <a:t>Domestic Equity Indices</a:t>
              </a:r>
            </a:p>
            <a:p>
              <a:pPr marL="342900" indent="-342900" algn="ctr">
                <a:lnSpc>
                  <a:spcPts val="3000"/>
                </a:lnSpc>
                <a:buClrTx/>
                <a:buFont typeface="Wingdings" panose="05000000000000000000" pitchFamily="2" charset="2"/>
                <a:buChar char="l"/>
              </a:pPr>
              <a:r>
                <a:rPr lang="en-US" altLang="zh-TW" sz="1800" b="1" dirty="0">
                  <a:latin typeface="Gadugi" panose="020B0502040204020203" pitchFamily="34" charset="0"/>
                  <a:ea typeface="Gadugi" panose="020B0502040204020203" pitchFamily="34" charset="0"/>
                </a:rPr>
                <a:t>Foreign Equity Indices</a:t>
              </a:r>
            </a:p>
            <a:p>
              <a:pPr marL="342900" indent="-342900" algn="ctr">
                <a:lnSpc>
                  <a:spcPts val="3000"/>
                </a:lnSpc>
                <a:buClrTx/>
                <a:buFont typeface="Wingdings" panose="05000000000000000000" pitchFamily="2" charset="2"/>
                <a:buChar char="l"/>
              </a:pPr>
              <a:r>
                <a:rPr lang="en-US" altLang="zh-TW" sz="1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FX products</a:t>
              </a:r>
              <a:endParaRPr lang="zh-TW" altLang="en-US" sz="1800" b="1" dirty="0">
                <a:latin typeface="Gadugi" panose="020B0502040204020203" pitchFamily="34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833285C-1607-2BD1-198A-444F4049BA62}"/>
                </a:ext>
              </a:extLst>
            </p:cNvPr>
            <p:cNvSpPr/>
            <p:nvPr/>
          </p:nvSpPr>
          <p:spPr>
            <a:xfrm>
              <a:off x="4128537" y="5690097"/>
              <a:ext cx="3779998" cy="83771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>
                  <a:latin typeface="Gadugi" panose="020B0502040204020203" pitchFamily="34" charset="0"/>
                  <a:ea typeface="Gadugi" panose="020B0502040204020203" pitchFamily="34" charset="0"/>
                </a:rPr>
                <a:t>Phase 2</a:t>
              </a:r>
              <a:r>
                <a:rPr lang="zh-TW" altLang="en-US" sz="2400" b="1" dirty="0">
                  <a:latin typeface="Gadugi" panose="020B0502040204020203" pitchFamily="34" charset="0"/>
                  <a:ea typeface="Gadugi" panose="020B0502040204020203" pitchFamily="34" charset="0"/>
                </a:rPr>
                <a:t> </a:t>
              </a:r>
              <a:r>
                <a:rPr lang="en-US" altLang="zh-TW" sz="2400" b="1" dirty="0">
                  <a:latin typeface="Gadugi" panose="020B0502040204020203" pitchFamily="34" charset="0"/>
                  <a:ea typeface="Gadugi" panose="020B0502040204020203" pitchFamily="34" charset="0"/>
                </a:rPr>
                <a:t>(2018)</a:t>
              </a:r>
              <a:endParaRPr lang="zh-TW" altLang="en-US" sz="2400" b="1" dirty="0">
                <a:latin typeface="Gadugi" panose="020B0502040204020203" pitchFamily="34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B7C818E-9064-C48C-56BD-17FB3BBEEA2E}"/>
                </a:ext>
              </a:extLst>
            </p:cNvPr>
            <p:cNvSpPr/>
            <p:nvPr/>
          </p:nvSpPr>
          <p:spPr>
            <a:xfrm>
              <a:off x="4304936" y="4173488"/>
              <a:ext cx="3427200" cy="13024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1" indent="-342900" algn="ctr">
                <a:lnSpc>
                  <a:spcPts val="3000"/>
                </a:lnSpc>
                <a:buClrTx/>
                <a:buFont typeface="Wingdings" panose="05000000000000000000" pitchFamily="2" charset="2"/>
                <a:buChar char="l"/>
              </a:pPr>
              <a:r>
                <a:rPr lang="en-US" altLang="zh-TW" sz="1800" b="1" dirty="0">
                  <a:latin typeface="Gadugi" panose="020B0502040204020203" pitchFamily="34" charset="0"/>
                  <a:ea typeface="Gadugi" panose="020B0502040204020203" pitchFamily="34" charset="0"/>
                </a:rPr>
                <a:t>Commodities </a:t>
              </a:r>
            </a:p>
            <a:p>
              <a:pPr lvl="1" algn="ctr">
                <a:lnSpc>
                  <a:spcPts val="2600"/>
                </a:lnSpc>
                <a:buClrTx/>
              </a:pPr>
              <a:r>
                <a:rPr lang="zh-TW" altLang="en-US" sz="1600" b="1" dirty="0">
                  <a:latin typeface="Gadugi" panose="020B0502040204020203" pitchFamily="34" charset="0"/>
                  <a:ea typeface="Gadugi" panose="020B0502040204020203" pitchFamily="34" charset="0"/>
                </a:rPr>
                <a:t>－</a:t>
              </a:r>
              <a:r>
                <a:rPr lang="en-US" altLang="zh-TW" sz="1600" b="1" dirty="0">
                  <a:latin typeface="Gadugi" panose="020B0502040204020203" pitchFamily="34" charset="0"/>
                  <a:ea typeface="Gadugi" panose="020B0502040204020203" pitchFamily="34" charset="0"/>
                </a:rPr>
                <a:t>Gold </a:t>
              </a:r>
            </a:p>
            <a:p>
              <a:pPr lvl="1" algn="ctr">
                <a:lnSpc>
                  <a:spcPts val="2600"/>
                </a:lnSpc>
                <a:buClrTx/>
              </a:pPr>
              <a:r>
                <a:rPr lang="zh-TW" altLang="en-US" sz="1600" b="1" dirty="0">
                  <a:latin typeface="Gadugi" panose="020B0502040204020203" pitchFamily="34" charset="0"/>
                  <a:ea typeface="Gadugi" panose="020B0502040204020203" pitchFamily="34" charset="0"/>
                </a:rPr>
                <a:t>－</a:t>
              </a:r>
              <a:r>
                <a:rPr lang="en-US" altLang="zh-TW" sz="1600" b="1" dirty="0">
                  <a:latin typeface="Gadugi" panose="020B0502040204020203" pitchFamily="34" charset="0"/>
                  <a:ea typeface="Gadugi" panose="020B0502040204020203" pitchFamily="34" charset="0"/>
                </a:rPr>
                <a:t>Crude Oil</a:t>
              </a:r>
              <a:endParaRPr lang="zh-TW" altLang="en-US" sz="1600" b="1" dirty="0">
                <a:latin typeface="Gadugi" panose="020B0502040204020203" pitchFamily="34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821A8FF-731A-4BD8-632F-3D0E7F77B080}"/>
                </a:ext>
              </a:extLst>
            </p:cNvPr>
            <p:cNvSpPr/>
            <p:nvPr/>
          </p:nvSpPr>
          <p:spPr>
            <a:xfrm>
              <a:off x="7908535" y="5442152"/>
              <a:ext cx="3608173" cy="108566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>
                  <a:latin typeface="Gadugi" panose="020B0502040204020203" pitchFamily="34" charset="0"/>
                  <a:ea typeface="Gadugi" panose="020B0502040204020203" pitchFamily="34" charset="0"/>
                </a:rPr>
                <a:t>Phase 3</a:t>
              </a:r>
              <a:r>
                <a:rPr lang="zh-TW" altLang="en-US" sz="2400" b="1" dirty="0">
                  <a:latin typeface="Gadugi" panose="020B0502040204020203" pitchFamily="34" charset="0"/>
                  <a:ea typeface="Gadugi" panose="020B0502040204020203" pitchFamily="34" charset="0"/>
                </a:rPr>
                <a:t> </a:t>
              </a:r>
              <a:r>
                <a:rPr lang="en-US" altLang="zh-TW" sz="2400" b="1" dirty="0">
                  <a:latin typeface="Gadugi" panose="020B0502040204020203" pitchFamily="34" charset="0"/>
                  <a:ea typeface="Gadugi" panose="020B0502040204020203" pitchFamily="34" charset="0"/>
                </a:rPr>
                <a:t>(2022)</a:t>
              </a:r>
              <a:endParaRPr lang="zh-TW" altLang="en-US" sz="2400" b="1" dirty="0">
                <a:latin typeface="Gadugi" panose="020B0502040204020203" pitchFamily="34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16258E41-18B3-F449-CDD0-61B3EB80DDA8}"/>
                </a:ext>
              </a:extLst>
            </p:cNvPr>
            <p:cNvSpPr/>
            <p:nvPr/>
          </p:nvSpPr>
          <p:spPr>
            <a:xfrm>
              <a:off x="7732146" y="3923016"/>
              <a:ext cx="3608173" cy="130241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1" indent="-342900" algn="ctr">
                <a:lnSpc>
                  <a:spcPts val="3000"/>
                </a:lnSpc>
                <a:buClrTx/>
                <a:buFont typeface="Wingdings" panose="05000000000000000000" pitchFamily="2" charset="2"/>
                <a:buChar char="l"/>
              </a:pPr>
              <a:r>
                <a:rPr lang="en-US" altLang="zh-TW" sz="1800" b="1" dirty="0">
                  <a:latin typeface="Gadugi" panose="020B0502040204020203" pitchFamily="34" charset="0"/>
                  <a:ea typeface="Gadugi" panose="020B0502040204020203" pitchFamily="34" charset="0"/>
                </a:rPr>
                <a:t>Single Stock Futures</a:t>
              </a:r>
            </a:p>
            <a:p>
              <a:pPr marL="342900" lvl="1" indent="-342900" algn="ctr">
                <a:lnSpc>
                  <a:spcPts val="3000"/>
                </a:lnSpc>
                <a:buClrTx/>
                <a:buFont typeface="Wingdings" panose="05000000000000000000" pitchFamily="2" charset="2"/>
                <a:buChar char="l"/>
              </a:pPr>
              <a:r>
                <a:rPr lang="en-US" altLang="zh-TW" sz="1800" b="1" dirty="0">
                  <a:latin typeface="Gadugi" panose="020B0502040204020203" pitchFamily="34" charset="0"/>
                  <a:ea typeface="Gadugi" panose="020B0502040204020203" pitchFamily="34" charset="0"/>
                </a:rPr>
                <a:t>ETF</a:t>
              </a:r>
              <a:r>
                <a:rPr lang="zh-TW" altLang="en-US" sz="1800" b="1" dirty="0">
                  <a:latin typeface="Gadugi" panose="020B0502040204020203" pitchFamily="34" charset="0"/>
                  <a:ea typeface="Gadugi" panose="020B0502040204020203" pitchFamily="34" charset="0"/>
                </a:rPr>
                <a:t> </a:t>
              </a:r>
              <a:r>
                <a:rPr lang="en-US" altLang="zh-TW" sz="1800" b="1" dirty="0">
                  <a:latin typeface="Gadugi" panose="020B0502040204020203" pitchFamily="34" charset="0"/>
                  <a:ea typeface="Gadugi" panose="020B0502040204020203" pitchFamily="34" charset="0"/>
                </a:rPr>
                <a:t>Futures</a:t>
              </a:r>
              <a:endParaRPr lang="zh-TW" altLang="en-US" sz="1600" b="1" dirty="0">
                <a:latin typeface="Gadugi" panose="020B0502040204020203" pitchFamily="34" charset="0"/>
              </a:endParaRPr>
            </a:p>
          </p:txBody>
        </p:sp>
        <p:sp>
          <p:nvSpPr>
            <p:cNvPr id="30" name="梯形 29">
              <a:extLst>
                <a:ext uri="{FF2B5EF4-FFF2-40B4-BE49-F238E27FC236}">
                  <a16:creationId xmlns:a16="http://schemas.microsoft.com/office/drawing/2014/main" id="{21696EB8-A6E1-9883-CC58-1DCA7A8840CB}"/>
                </a:ext>
              </a:extLst>
            </p:cNvPr>
            <p:cNvSpPr/>
            <p:nvPr/>
          </p:nvSpPr>
          <p:spPr>
            <a:xfrm>
              <a:off x="4128536" y="5473918"/>
              <a:ext cx="3780000" cy="216000"/>
            </a:xfrm>
            <a:prstGeom prst="trapezoid">
              <a:avLst>
                <a:gd name="adj" fmla="val 81167"/>
              </a:avLst>
            </a:prstGeom>
            <a:solidFill>
              <a:srgbClr val="4D77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平行四邊形 30">
              <a:extLst>
                <a:ext uri="{FF2B5EF4-FFF2-40B4-BE49-F238E27FC236}">
                  <a16:creationId xmlns:a16="http://schemas.microsoft.com/office/drawing/2014/main" id="{1F79C354-1AE9-704D-2803-46DAD8259B95}"/>
                </a:ext>
              </a:extLst>
            </p:cNvPr>
            <p:cNvSpPr/>
            <p:nvPr/>
          </p:nvSpPr>
          <p:spPr>
            <a:xfrm flipV="1">
              <a:off x="7732146" y="5225793"/>
              <a:ext cx="3787200" cy="216000"/>
            </a:xfrm>
            <a:prstGeom prst="parallelogram">
              <a:avLst>
                <a:gd name="adj" fmla="val 83550"/>
              </a:avLst>
            </a:prstGeom>
            <a:solidFill>
              <a:srgbClr val="324D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9" name="圖片 38">
            <a:extLst>
              <a:ext uri="{FF2B5EF4-FFF2-40B4-BE49-F238E27FC236}">
                <a16:creationId xmlns:a16="http://schemas.microsoft.com/office/drawing/2014/main" id="{670DBEE2-1051-6429-5FCA-6D0408E0C8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207" y="1263123"/>
            <a:ext cx="405000" cy="405000"/>
          </a:xfrm>
          <a:prstGeom prst="rect">
            <a:avLst/>
          </a:prstGeom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08A0ABF7-14EF-3495-ACDC-D7412C00B003}"/>
              </a:ext>
            </a:extLst>
          </p:cNvPr>
          <p:cNvSpPr txBox="1"/>
          <p:nvPr/>
        </p:nvSpPr>
        <p:spPr>
          <a:xfrm>
            <a:off x="1172075" y="1215403"/>
            <a:ext cx="10640983" cy="81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TW" sz="2000" b="1" dirty="0">
                <a:latin typeface="Gadugi" panose="020B0502040204020203" pitchFamily="34" charset="0"/>
                <a:ea typeface="Gadugi" panose="020B0502040204020203" pitchFamily="34" charset="0"/>
              </a:rPr>
              <a:t>Target High-Demand Products</a:t>
            </a:r>
            <a:br>
              <a:rPr lang="en-US" altLang="zh-TW" sz="2000" b="1" dirty="0"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n-US" altLang="zh-TW" sz="1800" dirty="0">
                <a:latin typeface="Gadugi" panose="020B0502040204020203" pitchFamily="34" charset="0"/>
                <a:ea typeface="Gadugi" panose="020B0502040204020203" pitchFamily="34" charset="0"/>
              </a:rPr>
              <a:t>Prioritize products with significant hedging needs and liquidity potential.</a:t>
            </a:r>
            <a:endParaRPr lang="en-US" altLang="zh-TW" sz="20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AA08E7DF-9202-60FC-3BF0-0FFB6F782445}"/>
              </a:ext>
            </a:extLst>
          </p:cNvPr>
          <p:cNvSpPr txBox="1"/>
          <p:nvPr/>
        </p:nvSpPr>
        <p:spPr>
          <a:xfrm>
            <a:off x="1172075" y="2113764"/>
            <a:ext cx="10640983" cy="81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TW" sz="2000" b="1" dirty="0">
                <a:latin typeface="Gadugi" panose="020B0502040204020203" pitchFamily="34" charset="0"/>
                <a:ea typeface="Gadugi" panose="020B0502040204020203" pitchFamily="34" charset="0"/>
              </a:rPr>
              <a:t>Incremental Expansion</a:t>
            </a:r>
          </a:p>
          <a:p>
            <a:pPr>
              <a:lnSpc>
                <a:spcPts val="3000"/>
              </a:lnSpc>
            </a:pPr>
            <a:r>
              <a:rPr lang="en-US" altLang="zh-TW" sz="1800" dirty="0">
                <a:latin typeface="Gadugi" panose="020B0502040204020203" pitchFamily="34" charset="0"/>
                <a:ea typeface="Gadugi" panose="020B0502040204020203" pitchFamily="34" charset="0"/>
              </a:rPr>
              <a:t>Add product categories in phases to manage operational complexity.</a:t>
            </a:r>
            <a:endParaRPr lang="en-US" altLang="zh-TW" sz="20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9DC3F9F4-B358-531D-9B2B-D13E0CF019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207" y="2180739"/>
            <a:ext cx="405000" cy="405000"/>
          </a:xfrm>
          <a:prstGeom prst="rect">
            <a:avLst/>
          </a:prstGeom>
        </p:spPr>
      </p:pic>
      <p:sp>
        <p:nvSpPr>
          <p:cNvPr id="45" name="文字方塊 44">
            <a:extLst>
              <a:ext uri="{FF2B5EF4-FFF2-40B4-BE49-F238E27FC236}">
                <a16:creationId xmlns:a16="http://schemas.microsoft.com/office/drawing/2014/main" id="{9909E570-36CA-B368-282F-5CF76DD76C6A}"/>
              </a:ext>
            </a:extLst>
          </p:cNvPr>
          <p:cNvSpPr txBox="1"/>
          <p:nvPr/>
        </p:nvSpPr>
        <p:spPr>
          <a:xfrm>
            <a:off x="0" y="3160935"/>
            <a:ext cx="11325497" cy="527250"/>
          </a:xfrm>
          <a:prstGeom prst="homePlate">
            <a:avLst>
              <a:gd name="adj" fmla="val 50000"/>
            </a:avLst>
          </a:prstGeom>
          <a:solidFill>
            <a:srgbClr val="DBECD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2500"/>
              </a:lnSpc>
              <a:spcBef>
                <a:spcPts val="300"/>
              </a:spcBef>
            </a:pPr>
            <a:r>
              <a:rPr lang="en-US" altLang="zh-TW" sz="18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Products are added in stages based on liquidity, investor demand, and global competition</a:t>
            </a:r>
            <a:endParaRPr lang="zh-TW" altLang="en-US" sz="1800" b="1" dirty="0">
              <a:solidFill>
                <a:schemeClr val="accent6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641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891CEE-3DD0-478C-5175-4C56C3191576}"/>
              </a:ext>
            </a:extLst>
          </p:cNvPr>
          <p:cNvSpPr txBox="1">
            <a:spLocks/>
          </p:cNvSpPr>
          <p:nvPr/>
        </p:nvSpPr>
        <p:spPr>
          <a:xfrm>
            <a:off x="479120" y="269084"/>
            <a:ext cx="1157136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altLang="zh-TW" sz="3600" b="1" dirty="0">
                <a:latin typeface="Gadugi" panose="020B0502040204020203" pitchFamily="34" charset="0"/>
                <a:ea typeface="Gadugi" panose="020B0502040204020203" pitchFamily="34" charset="0"/>
              </a:rPr>
              <a:t>Operational Framework: </a:t>
            </a:r>
            <a:r>
              <a:rPr lang="en-US" altLang="zh-TW" sz="3200" b="1" dirty="0">
                <a:latin typeface="Gadugi" panose="020B0502040204020203" pitchFamily="34" charset="0"/>
                <a:ea typeface="Gadugi" panose="020B0502040204020203" pitchFamily="34" charset="0"/>
              </a:rPr>
              <a:t>Three Layers of Risk Control</a:t>
            </a:r>
            <a:endParaRPr lang="en-US" altLang="zh-TW" sz="3600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224ACE6-E1AA-B0CB-0A14-8456398E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2674" y="6571253"/>
            <a:ext cx="2743200" cy="247559"/>
          </a:xfrm>
        </p:spPr>
        <p:txBody>
          <a:bodyPr/>
          <a:lstStyle/>
          <a:p>
            <a:pPr algn="r"/>
            <a:fld id="{B20B1265-709E-4441-B224-E8AE9D83E2E2}" type="slidenum">
              <a:rPr lang="hu-HU" smtClean="0">
                <a:solidFill>
                  <a:schemeClr val="bg2">
                    <a:lumMod val="50000"/>
                  </a:schemeClr>
                </a:solidFill>
              </a:rPr>
              <a:pPr algn="r"/>
              <a:t>9</a:t>
            </a:fld>
            <a:endParaRPr lang="hu-H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66E92660-6FE0-EDB6-A382-09F3960003ED}"/>
              </a:ext>
            </a:extLst>
          </p:cNvPr>
          <p:cNvSpPr/>
          <p:nvPr/>
        </p:nvSpPr>
        <p:spPr>
          <a:xfrm>
            <a:off x="479120" y="2873828"/>
            <a:ext cx="1981200" cy="1981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Gadugi" panose="020B0502040204020203" pitchFamily="34" charset="0"/>
                <a:ea typeface="Gadugi" panose="020B0502040204020203" pitchFamily="34" charset="0"/>
              </a:rPr>
              <a:t>Risk Control</a:t>
            </a:r>
            <a:endParaRPr lang="zh-TW" altLang="en-US" sz="2400" b="1" dirty="0">
              <a:latin typeface="Gadugi" panose="020B0502040204020203" pitchFamily="34" charset="0"/>
            </a:endParaRPr>
          </a:p>
        </p:txBody>
      </p:sp>
      <p:sp>
        <p:nvSpPr>
          <p:cNvPr id="4" name="弧形 3">
            <a:extLst>
              <a:ext uri="{FF2B5EF4-FFF2-40B4-BE49-F238E27FC236}">
                <a16:creationId xmlns:a16="http://schemas.microsoft.com/office/drawing/2014/main" id="{2500837F-E732-A3CA-FAC8-481EAB513351}"/>
              </a:ext>
            </a:extLst>
          </p:cNvPr>
          <p:cNvSpPr/>
          <p:nvPr/>
        </p:nvSpPr>
        <p:spPr>
          <a:xfrm>
            <a:off x="-316310" y="2200544"/>
            <a:ext cx="3330601" cy="3330000"/>
          </a:xfrm>
          <a:prstGeom prst="arc">
            <a:avLst>
              <a:gd name="adj1" fmla="val 17529662"/>
              <a:gd name="adj2" fmla="val 4250162"/>
            </a:avLst>
          </a:prstGeom>
          <a:ln w="28575">
            <a:solidFill>
              <a:srgbClr val="002060">
                <a:alpha val="6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43A0E205-13F0-B0F2-1A9B-8BCACBA47EE8}"/>
              </a:ext>
            </a:extLst>
          </p:cNvPr>
          <p:cNvGrpSpPr/>
          <p:nvPr/>
        </p:nvGrpSpPr>
        <p:grpSpPr>
          <a:xfrm>
            <a:off x="2851152" y="1359000"/>
            <a:ext cx="8916303" cy="1305988"/>
            <a:chOff x="2941224" y="1432110"/>
            <a:chExt cx="8916303" cy="13059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910E4722-8A92-9452-5DC4-B77F48F4C468}"/>
                </a:ext>
              </a:extLst>
            </p:cNvPr>
            <p:cNvGrpSpPr/>
            <p:nvPr/>
          </p:nvGrpSpPr>
          <p:grpSpPr>
            <a:xfrm>
              <a:off x="2941224" y="1432110"/>
              <a:ext cx="8916303" cy="1305988"/>
              <a:chOff x="3167744" y="1457243"/>
              <a:chExt cx="8643256" cy="1001486"/>
            </a:xfrm>
          </p:grpSpPr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811FE232-B0BE-04A0-51C4-D36A38ED95B8}"/>
                  </a:ext>
                </a:extLst>
              </p:cNvPr>
              <p:cNvSpPr/>
              <p:nvPr/>
            </p:nvSpPr>
            <p:spPr>
              <a:xfrm>
                <a:off x="3167744" y="1457243"/>
                <a:ext cx="8643256" cy="1001486"/>
              </a:xfrm>
              <a:prstGeom prst="roundRect">
                <a:avLst>
                  <a:gd name="adj" fmla="val 3695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 b="1" dirty="0">
                  <a:solidFill>
                    <a:srgbClr val="002060"/>
                  </a:solidFill>
                  <a:latin typeface="Gadugi" panose="020B0502040204020203" pitchFamily="34" charset="0"/>
                </a:endParaRPr>
              </a:p>
            </p:txBody>
          </p:sp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1204E46-6A72-C6B4-0427-13C8A0CC5865}"/>
                  </a:ext>
                </a:extLst>
              </p:cNvPr>
              <p:cNvSpPr txBox="1"/>
              <p:nvPr/>
            </p:nvSpPr>
            <p:spPr>
              <a:xfrm>
                <a:off x="3374078" y="1620508"/>
                <a:ext cx="3048625" cy="674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200"/>
                  </a:lnSpc>
                </a:pPr>
                <a:r>
                  <a:rPr lang="en-US" altLang="zh-TW" sz="2400" b="1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Layer 1</a:t>
                </a:r>
              </a:p>
              <a:p>
                <a:pPr algn="ctr">
                  <a:lnSpc>
                    <a:spcPts val="3200"/>
                  </a:lnSpc>
                </a:pPr>
                <a:r>
                  <a:rPr lang="en-US" altLang="zh-TW" sz="2400" b="1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Pre-Trade Filters  </a:t>
                </a:r>
                <a:endParaRPr lang="zh-TW" altLang="en-US" sz="2400" b="1" dirty="0">
                  <a:solidFill>
                    <a:srgbClr val="002060"/>
                  </a:solidFill>
                  <a:latin typeface="Gadugi" panose="020B0502040204020203" pitchFamily="34" charset="0"/>
                </a:endParaRPr>
              </a:p>
            </p:txBody>
          </p: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BBE693C-B419-C4E0-4DC1-CA07548E1DE6}"/>
                  </a:ext>
                </a:extLst>
              </p:cNvPr>
              <p:cNvSpPr txBox="1"/>
              <p:nvPr/>
            </p:nvSpPr>
            <p:spPr>
              <a:xfrm>
                <a:off x="7070871" y="1693710"/>
                <a:ext cx="4490661" cy="519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ts val="2400"/>
                  </a:lnSpc>
                </a:pPr>
                <a:r>
                  <a:rPr lang="en-US" altLang="zh-TW" sz="1600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Checking </a:t>
                </a:r>
                <a:r>
                  <a:rPr lang="en-US" altLang="zh-TW" sz="1600" b="1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margin sufficiency</a:t>
                </a:r>
                <a:r>
                  <a:rPr lang="en-US" altLang="zh-TW" sz="1600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 before trades are placed.</a:t>
                </a:r>
              </a:p>
            </p:txBody>
          </p:sp>
        </p:grp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44EB5532-C178-7845-9C73-C3FEE90A5552}"/>
                </a:ext>
              </a:extLst>
            </p:cNvPr>
            <p:cNvCxnSpPr/>
            <p:nvPr/>
          </p:nvCxnSpPr>
          <p:spPr>
            <a:xfrm>
              <a:off x="6462711" y="1625192"/>
              <a:ext cx="0" cy="900000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5B4A42A8-6113-A1C9-64C0-B53B12BE1910}"/>
              </a:ext>
            </a:extLst>
          </p:cNvPr>
          <p:cNvGrpSpPr/>
          <p:nvPr/>
        </p:nvGrpSpPr>
        <p:grpSpPr>
          <a:xfrm>
            <a:off x="3407228" y="2973353"/>
            <a:ext cx="8360227" cy="1305988"/>
            <a:chOff x="2851154" y="1432110"/>
            <a:chExt cx="8087181" cy="13059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9F176B6F-3F87-F4D5-2088-C3CE5EBFFC15}"/>
                </a:ext>
              </a:extLst>
            </p:cNvPr>
            <p:cNvGrpSpPr/>
            <p:nvPr/>
          </p:nvGrpSpPr>
          <p:grpSpPr>
            <a:xfrm>
              <a:off x="2851154" y="1432110"/>
              <a:ext cx="8087181" cy="1305988"/>
              <a:chOff x="3167744" y="1457243"/>
              <a:chExt cx="8087181" cy="1001486"/>
            </a:xfrm>
          </p:grpSpPr>
          <p:sp>
            <p:nvSpPr>
              <p:cNvPr id="35" name="矩形: 圓角 34">
                <a:extLst>
                  <a:ext uri="{FF2B5EF4-FFF2-40B4-BE49-F238E27FC236}">
                    <a16:creationId xmlns:a16="http://schemas.microsoft.com/office/drawing/2014/main" id="{5C968CFB-A9FA-C227-8880-51679F2D4A23}"/>
                  </a:ext>
                </a:extLst>
              </p:cNvPr>
              <p:cNvSpPr/>
              <p:nvPr/>
            </p:nvSpPr>
            <p:spPr>
              <a:xfrm>
                <a:off x="3167744" y="1457243"/>
                <a:ext cx="8087181" cy="1001486"/>
              </a:xfrm>
              <a:prstGeom prst="roundRect">
                <a:avLst>
                  <a:gd name="adj" fmla="val 3695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 b="1" dirty="0">
                  <a:solidFill>
                    <a:srgbClr val="002060"/>
                  </a:solidFill>
                  <a:latin typeface="Gadugi" panose="020B0502040204020203" pitchFamily="34" charset="0"/>
                </a:endParaRPr>
              </a:p>
            </p:txBody>
          </p:sp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89106DF5-26B6-A379-A3E5-197E13301FE2}"/>
                  </a:ext>
                </a:extLst>
              </p:cNvPr>
              <p:cNvSpPr txBox="1"/>
              <p:nvPr/>
            </p:nvSpPr>
            <p:spPr>
              <a:xfrm>
                <a:off x="3374078" y="1620508"/>
                <a:ext cx="3447324" cy="674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200"/>
                  </a:lnSpc>
                </a:pPr>
                <a:r>
                  <a:rPr lang="en-US" altLang="zh-TW" sz="2400" b="1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Layer 2</a:t>
                </a:r>
              </a:p>
              <a:p>
                <a:pPr algn="ctr">
                  <a:lnSpc>
                    <a:spcPts val="3200"/>
                  </a:lnSpc>
                </a:pPr>
                <a:r>
                  <a:rPr lang="en-US" altLang="zh-TW" sz="2400" b="1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Real-Time</a:t>
                </a:r>
                <a:r>
                  <a:rPr lang="zh-TW" altLang="en-US" sz="2400" b="1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 </a:t>
                </a:r>
                <a:r>
                  <a:rPr lang="en-US" altLang="zh-TW" sz="2400" b="1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Safeguards</a:t>
                </a:r>
                <a:endParaRPr lang="zh-TW" altLang="en-US" sz="2400" b="1" dirty="0">
                  <a:solidFill>
                    <a:srgbClr val="002060"/>
                  </a:solidFill>
                  <a:latin typeface="Gadugi" panose="020B0502040204020203" pitchFamily="34" charset="0"/>
                </a:endParaRPr>
              </a:p>
            </p:txBody>
          </p:sp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7A6C279E-5BD9-4591-120B-D26D7310864A}"/>
                  </a:ext>
                </a:extLst>
              </p:cNvPr>
              <p:cNvSpPr txBox="1"/>
              <p:nvPr/>
            </p:nvSpPr>
            <p:spPr>
              <a:xfrm>
                <a:off x="7349635" y="1693710"/>
                <a:ext cx="3744686" cy="519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ts val="2400"/>
                  </a:lnSpc>
                </a:pPr>
                <a:r>
                  <a:rPr lang="en-US" altLang="zh-TW" sz="1600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Managing volatility with </a:t>
                </a:r>
                <a:r>
                  <a:rPr lang="en-US" altLang="zh-TW" sz="1600" b="1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dynamic price banding </a:t>
                </a:r>
                <a:r>
                  <a:rPr lang="en-US" altLang="zh-TW" sz="1600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and trading suspensions.</a:t>
                </a:r>
              </a:p>
            </p:txBody>
          </p:sp>
        </p:grp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D9AC0C5B-5D95-DAC6-5199-FAFB282B9A64}"/>
                </a:ext>
              </a:extLst>
            </p:cNvPr>
            <p:cNvCxnSpPr/>
            <p:nvPr/>
          </p:nvCxnSpPr>
          <p:spPr>
            <a:xfrm>
              <a:off x="6732695" y="1645016"/>
              <a:ext cx="0" cy="900000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53E9CB87-1300-148B-6324-B75EE6D25273}"/>
              </a:ext>
            </a:extLst>
          </p:cNvPr>
          <p:cNvGrpSpPr/>
          <p:nvPr/>
        </p:nvGrpSpPr>
        <p:grpSpPr>
          <a:xfrm>
            <a:off x="2851151" y="4587706"/>
            <a:ext cx="8916303" cy="1663355"/>
            <a:chOff x="2851154" y="1432110"/>
            <a:chExt cx="8643256" cy="16048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id="{A1B11EF2-5EEF-2FBF-337E-83F45A539CB1}"/>
                </a:ext>
              </a:extLst>
            </p:cNvPr>
            <p:cNvGrpSpPr/>
            <p:nvPr/>
          </p:nvGrpSpPr>
          <p:grpSpPr>
            <a:xfrm>
              <a:off x="2851154" y="1432110"/>
              <a:ext cx="8643256" cy="1604884"/>
              <a:chOff x="3167744" y="1457243"/>
              <a:chExt cx="8643256" cy="1230692"/>
            </a:xfrm>
          </p:grpSpPr>
          <p:sp>
            <p:nvSpPr>
              <p:cNvPr id="53" name="矩形: 圓角 52">
                <a:extLst>
                  <a:ext uri="{FF2B5EF4-FFF2-40B4-BE49-F238E27FC236}">
                    <a16:creationId xmlns:a16="http://schemas.microsoft.com/office/drawing/2014/main" id="{E3ABAE75-93B4-01D4-B7F3-8F9965D1D47E}"/>
                  </a:ext>
                </a:extLst>
              </p:cNvPr>
              <p:cNvSpPr/>
              <p:nvPr/>
            </p:nvSpPr>
            <p:spPr>
              <a:xfrm>
                <a:off x="3167744" y="1457243"/>
                <a:ext cx="8643256" cy="1230692"/>
              </a:xfrm>
              <a:prstGeom prst="roundRect">
                <a:avLst>
                  <a:gd name="adj" fmla="val 2803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 b="1" dirty="0">
                  <a:solidFill>
                    <a:srgbClr val="002060"/>
                  </a:solidFill>
                  <a:latin typeface="Gadugi" panose="020B0502040204020203" pitchFamily="34" charset="0"/>
                </a:endParaRPr>
              </a:p>
            </p:txBody>
          </p:sp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C161B01A-0C2A-1832-D63A-65E1E62499FE}"/>
                  </a:ext>
                </a:extLst>
              </p:cNvPr>
              <p:cNvSpPr txBox="1"/>
              <p:nvPr/>
            </p:nvSpPr>
            <p:spPr>
              <a:xfrm>
                <a:off x="3374079" y="1595161"/>
                <a:ext cx="2939146" cy="954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200"/>
                  </a:lnSpc>
                </a:pPr>
                <a:r>
                  <a:rPr lang="en-US" altLang="zh-TW" sz="2400" b="1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Layer 3</a:t>
                </a:r>
              </a:p>
              <a:p>
                <a:pPr algn="ctr">
                  <a:lnSpc>
                    <a:spcPts val="3200"/>
                  </a:lnSpc>
                </a:pPr>
                <a:r>
                  <a:rPr lang="en-US" altLang="zh-TW" sz="2400" b="1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Round-the-Clock</a:t>
                </a:r>
                <a:br>
                  <a:rPr lang="en-US" altLang="zh-TW" sz="2400" b="1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</a:br>
                <a:r>
                  <a:rPr lang="en-US" altLang="zh-TW" sz="2400" b="1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Risk Management</a:t>
                </a:r>
                <a:endParaRPr lang="zh-TW" altLang="en-US" sz="2400" b="1" dirty="0">
                  <a:solidFill>
                    <a:srgbClr val="002060"/>
                  </a:solidFill>
                  <a:latin typeface="Gadugi" panose="020B0502040204020203" pitchFamily="34" charset="0"/>
                </a:endParaRPr>
              </a:p>
            </p:txBody>
          </p:sp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FD9AE994-04E8-FD9D-1ACA-6785DDF6A719}"/>
                  </a:ext>
                </a:extLst>
              </p:cNvPr>
              <p:cNvSpPr txBox="1"/>
              <p:nvPr/>
            </p:nvSpPr>
            <p:spPr>
              <a:xfrm>
                <a:off x="6849561" y="1825011"/>
                <a:ext cx="4490661" cy="728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ts val="2400"/>
                  </a:lnSpc>
                </a:pPr>
                <a:r>
                  <a:rPr lang="en-US" altLang="zh-TW" sz="1600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Conducting </a:t>
                </a:r>
                <a:r>
                  <a:rPr lang="en-US" altLang="zh-TW" sz="1600" b="1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stress tests, </a:t>
                </a:r>
                <a:r>
                  <a:rPr lang="en-US" altLang="zh-TW" sz="1600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issuing </a:t>
                </a:r>
                <a:r>
                  <a:rPr lang="en-US" altLang="zh-TW" sz="1600" b="1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risk alerts and </a:t>
                </a:r>
                <a:r>
                  <a:rPr lang="en-US" altLang="zh-TW" sz="1600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providing</a:t>
                </a:r>
                <a:r>
                  <a:rPr lang="en-US" altLang="zh-TW" sz="1600" b="1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 post-session risk assessments </a:t>
                </a:r>
                <a:r>
                  <a:rPr lang="en-US" altLang="zh-TW" sz="1600" dirty="0">
                    <a:solidFill>
                      <a:srgbClr val="002060"/>
                    </a:solidFill>
                    <a:latin typeface="Gadugi" panose="020B0502040204020203" pitchFamily="34" charset="0"/>
                    <a:ea typeface="Gadugi" panose="020B0502040204020203" pitchFamily="34" charset="0"/>
                  </a:rPr>
                  <a:t>to ensure a smooth transition to the day session.</a:t>
                </a:r>
              </a:p>
            </p:txBody>
          </p:sp>
        </p:grpSp>
        <p:cxnSp>
          <p:nvCxnSpPr>
            <p:cNvPr id="52" name="直線接點 51">
              <a:extLst>
                <a:ext uri="{FF2B5EF4-FFF2-40B4-BE49-F238E27FC236}">
                  <a16:creationId xmlns:a16="http://schemas.microsoft.com/office/drawing/2014/main" id="{91CEB061-9F76-C4E1-0313-10F5886DC550}"/>
                </a:ext>
              </a:extLst>
            </p:cNvPr>
            <p:cNvCxnSpPr>
              <a:cxnSpLocks/>
            </p:cNvCxnSpPr>
            <p:nvPr/>
          </p:nvCxnSpPr>
          <p:spPr>
            <a:xfrm>
              <a:off x="6264802" y="1625192"/>
              <a:ext cx="0" cy="1250442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36166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5374bf5-b417-4206-bec1-3e94cf6fd8fe"/>
  <p:tag name="COMMONDATA" val="eyJoZGlkIjoiNDM5YjZhMzIzM2Q1YTFhNWQ5MzU3YzYzMjI3NGMyZT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封面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內頁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內頁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內頁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內頁6">
  <a:themeElements>
    <a:clrScheme name="自訂 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546A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16191</TotalTime>
  <Words>922</Words>
  <Application>Microsoft Office PowerPoint</Application>
  <PresentationFormat>寬螢幕</PresentationFormat>
  <Paragraphs>177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18</vt:i4>
      </vt:variant>
    </vt:vector>
  </HeadingPairs>
  <TitlesOfParts>
    <vt:vector size="32" baseType="lpstr">
      <vt:lpstr>Microsoft YaHei</vt:lpstr>
      <vt:lpstr>Microsoft JhengHei</vt:lpstr>
      <vt:lpstr>Microsoft JhengHei</vt:lpstr>
      <vt:lpstr>Arial</vt:lpstr>
      <vt:lpstr>Calibri</vt:lpstr>
      <vt:lpstr>Gadugi</vt:lpstr>
      <vt:lpstr>Wingdings</vt:lpstr>
      <vt:lpstr>Office Theme</vt:lpstr>
      <vt:lpstr>1_Office Theme</vt:lpstr>
      <vt:lpstr>1_封面</vt:lpstr>
      <vt:lpstr>內頁2</vt:lpstr>
      <vt:lpstr>2_內頁6</vt:lpstr>
      <vt:lpstr>1_內頁6</vt:lpstr>
      <vt:lpstr>4_內頁6</vt:lpstr>
      <vt:lpstr>Balancing Growth and Stability:</vt:lpstr>
      <vt:lpstr>PowerPoint 簡報</vt:lpstr>
      <vt:lpstr>PowerPoint 簡報</vt:lpstr>
      <vt:lpstr>Why Night session is a must for TAIFEX</vt:lpstr>
      <vt:lpstr>PowerPoint 簡報</vt:lpstr>
      <vt:lpstr>How TAIFEX  managed operational and risk challenges</vt:lpstr>
      <vt:lpstr>PowerPoint 簡報</vt:lpstr>
      <vt:lpstr>PowerPoint 簡報</vt:lpstr>
      <vt:lpstr>PowerPoint 簡報</vt:lpstr>
      <vt:lpstr>What measurable results were achieved</vt:lpstr>
      <vt:lpstr>PowerPoint 簡報</vt:lpstr>
      <vt:lpstr>PowerPoint 簡報</vt:lpstr>
      <vt:lpstr>PowerPoint 簡報</vt:lpstr>
      <vt:lpstr>PowerPoint 簡報</vt:lpstr>
      <vt:lpstr>What made it work?  Lessons from TAIFEX’s journey</vt:lpstr>
      <vt:lpstr>PowerPoint 簡報</vt:lpstr>
      <vt:lpstr>PowerPoint 簡報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期貨簡報底圖</dc:title>
  <dc:creator>瑛芷 張</dc:creator>
  <cp:lastModifiedBy>企劃部-吳曉佩</cp:lastModifiedBy>
  <cp:revision>1151</cp:revision>
  <cp:lastPrinted>2026-05-28T02:41:20Z</cp:lastPrinted>
  <dcterms:created xsi:type="dcterms:W3CDTF">2022-06-27T02:32:00Z</dcterms:created>
  <dcterms:modified xsi:type="dcterms:W3CDTF">2026-05-29T01:12:49Z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9BDFBCA09748466CB5F16E8F569CC003_12</vt:lpwstr>
  </property>
  <property fmtid="{D5CDD505-2E9C-101B-9397-08002B2CF9AE}" pid="3" name="KSOProductBuildVer">
    <vt:lpwstr>2052-11.1.0.14309</vt:lpwstr>
  </property>
</Properties>
</file>